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4" r:id="rId3"/>
  </p:sldMasterIdLst>
  <p:notesMasterIdLst>
    <p:notesMasterId r:id="rId5"/>
  </p:notesMasterIdLst>
  <p:handoutMasterIdLst>
    <p:handoutMasterId r:id="rId50"/>
  </p:handoutMasterIdLst>
  <p:sldIdLst>
    <p:sldId id="274" r:id="rId4"/>
    <p:sldId id="264" r:id="rId6"/>
    <p:sldId id="300" r:id="rId7"/>
    <p:sldId id="283" r:id="rId8"/>
    <p:sldId id="285" r:id="rId9"/>
    <p:sldId id="278" r:id="rId10"/>
    <p:sldId id="287" r:id="rId11"/>
    <p:sldId id="291" r:id="rId12"/>
    <p:sldId id="292" r:id="rId13"/>
    <p:sldId id="372" r:id="rId14"/>
    <p:sldId id="284" r:id="rId15"/>
    <p:sldId id="294" r:id="rId16"/>
    <p:sldId id="317" r:id="rId17"/>
    <p:sldId id="329" r:id="rId18"/>
    <p:sldId id="328" r:id="rId19"/>
    <p:sldId id="358" r:id="rId20"/>
    <p:sldId id="295" r:id="rId21"/>
    <p:sldId id="318" r:id="rId22"/>
    <p:sldId id="296" r:id="rId23"/>
    <p:sldId id="340" r:id="rId24"/>
    <p:sldId id="293" r:id="rId25"/>
    <p:sldId id="395" r:id="rId26"/>
    <p:sldId id="431" r:id="rId27"/>
    <p:sldId id="399" r:id="rId28"/>
    <p:sldId id="433" r:id="rId29"/>
    <p:sldId id="392" r:id="rId30"/>
    <p:sldId id="411" r:id="rId31"/>
    <p:sldId id="400" r:id="rId32"/>
    <p:sldId id="397" r:id="rId33"/>
    <p:sldId id="435" r:id="rId34"/>
    <p:sldId id="448" r:id="rId35"/>
    <p:sldId id="449" r:id="rId36"/>
    <p:sldId id="450" r:id="rId37"/>
    <p:sldId id="451" r:id="rId38"/>
    <p:sldId id="452" r:id="rId39"/>
    <p:sldId id="288" r:id="rId40"/>
    <p:sldId id="437" r:id="rId41"/>
    <p:sldId id="460" r:id="rId42"/>
    <p:sldId id="464" r:id="rId43"/>
    <p:sldId id="353" r:id="rId44"/>
    <p:sldId id="394" r:id="rId45"/>
    <p:sldId id="471" r:id="rId46"/>
    <p:sldId id="470" r:id="rId47"/>
    <p:sldId id="299" r:id="rId48"/>
    <p:sldId id="297" r:id="rId49"/>
  </p:sldIdLst>
  <p:sldSz cx="24384000" cy="13716000"/>
  <p:notesSz cx="6858000" cy="9144000"/>
  <p:embeddedFontLst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1pPr>
    <a:lvl2pPr marL="0" marR="0" indent="4572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2pPr>
    <a:lvl3pPr marL="0" marR="0" indent="9144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3pPr>
    <a:lvl4pPr marL="0" marR="0" indent="13716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4pPr>
    <a:lvl5pPr marL="0" marR="0" indent="18288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5pPr>
    <a:lvl6pPr marL="0" marR="0" indent="22860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6pPr>
    <a:lvl7pPr marL="0" marR="0" indent="27432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7pPr>
    <a:lvl8pPr marL="0" marR="0" indent="32004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8pPr>
    <a:lvl9pPr marL="0" marR="0" indent="36576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9E43"/>
    <a:srgbClr val="272663"/>
    <a:srgbClr val="8E2A71"/>
    <a:srgbClr val="131313"/>
    <a:srgbClr val="F4F4F4"/>
    <a:srgbClr val="2726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84"/>
    <p:restoredTop sz="94611"/>
  </p:normalViewPr>
  <p:slideViewPr>
    <p:cSldViewPr snapToGrid="0">
      <p:cViewPr varScale="1">
        <p:scale>
          <a:sx n="51" d="100"/>
          <a:sy n="51" d="100"/>
        </p:scale>
        <p:origin x="27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81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3" Type="http://schemas.openxmlformats.org/officeDocument/2006/relationships/tableStyles" Target="tableStyles.xml"/><Relationship Id="rId52" Type="http://schemas.openxmlformats.org/officeDocument/2006/relationships/viewProps" Target="viewProps.xml"/><Relationship Id="rId51" Type="http://schemas.openxmlformats.org/officeDocument/2006/relationships/presProps" Target="presProps.xml"/><Relationship Id="rId50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FC1F66-BBB7-0448-AA84-57EF810701B8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7E307E-1761-6947-BF46-BA65146533C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20.png>
</file>

<file path=ppt/media/image21.jpe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jpeg>
</file>

<file path=ppt/media/image32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 b="0" i="0">
        <a:latin typeface="OPPOSans B" pitchFamily="18" charset="-122"/>
        <a:ea typeface="OPPOSans B" pitchFamily="18" charset="-122"/>
        <a:cs typeface="OPPOSans B" pitchFamily="18" charset="-122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大家好，我是</a:t>
            </a:r>
            <a:r>
              <a:rPr lang="en-US" altLang="zh-CN"/>
              <a:t>shenyu</a:t>
            </a:r>
            <a:r>
              <a:rPr lang="zh-CN" altLang="en-US"/>
              <a:t>社区的张子成，很高兴在</a:t>
            </a:r>
            <a:r>
              <a:rPr lang="en-US" altLang="zh-CN"/>
              <a:t>Apache</a:t>
            </a:r>
            <a:r>
              <a:rPr lang="zh-CN" altLang="en-US"/>
              <a:t>亚洲峰会</a:t>
            </a:r>
            <a:r>
              <a:rPr lang="en-US" altLang="zh-CN"/>
              <a:t>2024</a:t>
            </a:r>
            <a:r>
              <a:rPr lang="zh-CN" altLang="en-US"/>
              <a:t>和大家见面。首先感谢</a:t>
            </a:r>
            <a:r>
              <a:rPr lang="en-US" altLang="zh-CN"/>
              <a:t>Apache</a:t>
            </a:r>
            <a:r>
              <a:rPr lang="zh-CN" altLang="en-US"/>
              <a:t>基金会提供这个舞台，其次感谢帮助过我的社区小伙伴，接下来让我们进入今天的正题：玩转</a:t>
            </a:r>
            <a:r>
              <a:rPr lang="en-US" altLang="zh-CN"/>
              <a:t>WASM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/>
              <a:t>来我们分为</a:t>
            </a:r>
            <a:r>
              <a:rPr lang="en-US" altLang="zh-CN"/>
              <a:t>4</a:t>
            </a:r>
            <a:r>
              <a:rPr lang="zh-CN" altLang="en-US"/>
              <a:t>部分来介绍，第</a:t>
            </a:r>
            <a:r>
              <a:rPr lang="en-US" altLang="zh-CN"/>
              <a:t>1</a:t>
            </a:r>
            <a:r>
              <a:rPr lang="zh-CN" altLang="en-US"/>
              <a:t>点是关于</a:t>
            </a:r>
            <a:r>
              <a:rPr lang="en-US" altLang="zh-CN"/>
              <a:t>shenyu</a:t>
            </a:r>
            <a:r>
              <a:rPr lang="zh-CN" altLang="en-US"/>
              <a:t>及个人的介绍，第</a:t>
            </a:r>
            <a:r>
              <a:rPr lang="en-US" altLang="zh-CN"/>
              <a:t>2</a:t>
            </a:r>
            <a:r>
              <a:rPr lang="zh-CN" altLang="en-US"/>
              <a:t>点是</a:t>
            </a:r>
            <a:r>
              <a:rPr lang="en-US" altLang="zh-CN"/>
              <a:t>shenyu</a:t>
            </a:r>
            <a:r>
              <a:rPr lang="zh-CN" altLang="en-US"/>
              <a:t>引入</a:t>
            </a:r>
            <a:r>
              <a:rPr lang="en-US" altLang="zh-CN"/>
              <a:t>WASM</a:t>
            </a:r>
            <a:r>
              <a:rPr lang="zh-CN" altLang="en-US"/>
              <a:t>技术的动机</a:t>
            </a:r>
            <a:r>
              <a:rPr lang="en-US" altLang="zh-CN"/>
              <a:t>，</a:t>
            </a:r>
            <a:r>
              <a:rPr lang="zh-CN" altLang="en-US"/>
              <a:t>在第</a:t>
            </a:r>
            <a:r>
              <a:rPr lang="en-US" altLang="zh-CN"/>
              <a:t>3</a:t>
            </a:r>
            <a:r>
              <a:rPr lang="zh-CN" altLang="en-US"/>
              <a:t>点中我们会深入探讨多语言</a:t>
            </a:r>
            <a:r>
              <a:rPr lang="en-US" altLang="zh-CN"/>
              <a:t>SDK</a:t>
            </a:r>
            <a:r>
              <a:rPr lang="zh-CN" altLang="en-US"/>
              <a:t>、本地转发、动态链接库和</a:t>
            </a:r>
            <a:r>
              <a:rPr lang="en-US" altLang="zh-CN"/>
              <a:t>WASM</a:t>
            </a:r>
            <a:r>
              <a:rPr lang="zh-CN" altLang="en-US"/>
              <a:t>这几种方案之间的优劣，在第</a:t>
            </a:r>
            <a:r>
              <a:rPr lang="en-US" altLang="zh-CN"/>
              <a:t>4</a:t>
            </a:r>
            <a:r>
              <a:rPr lang="zh-CN" altLang="en-US"/>
              <a:t>点中讲述了如何在</a:t>
            </a:r>
            <a:r>
              <a:rPr lang="en-US" altLang="zh-CN"/>
              <a:t>shenyu</a:t>
            </a:r>
            <a:r>
              <a:rPr lang="zh-CN" altLang="en-US"/>
              <a:t>代理一个</a:t>
            </a:r>
            <a:r>
              <a:rPr lang="en-US" altLang="zh-CN"/>
              <a:t>http</a:t>
            </a:r>
            <a:r>
              <a:rPr lang="zh-CN" altLang="en-US"/>
              <a:t>服务</a:t>
            </a:r>
            <a:r>
              <a:rPr lang="en-US" altLang="zh-CN"/>
              <a:t>，</a:t>
            </a:r>
            <a:r>
              <a:rPr lang="zh-CN" altLang="en-US"/>
              <a:t>第</a:t>
            </a:r>
            <a:r>
              <a:rPr lang="en-US" altLang="zh-CN"/>
              <a:t>5</a:t>
            </a:r>
            <a:r>
              <a:rPr lang="zh-CN" altLang="en-US"/>
              <a:t>点给出了在</a:t>
            </a:r>
            <a:r>
              <a:rPr lang="en-US" altLang="zh-CN"/>
              <a:t>WASM</a:t>
            </a:r>
            <a:r>
              <a:rPr lang="zh-CN" altLang="en-US"/>
              <a:t>和</a:t>
            </a:r>
            <a:r>
              <a:rPr lang="en-US" altLang="zh-CN"/>
              <a:t>java</a:t>
            </a:r>
            <a:r>
              <a:rPr lang="zh-CN" altLang="en-US"/>
              <a:t>之前传参的示例，而后，</a:t>
            </a:r>
            <a:r>
              <a:rPr lang="zh-CN" altLang="en-US"/>
              <a:t>有了讲述如何在</a:t>
            </a:r>
            <a:r>
              <a:rPr lang="en-US" altLang="zh-CN"/>
              <a:t>shenyu</a:t>
            </a:r>
            <a:r>
              <a:rPr lang="zh-CN" altLang="en-US"/>
              <a:t>中扩展一个</a:t>
            </a:r>
            <a:r>
              <a:rPr lang="en-US" altLang="zh-CN"/>
              <a:t>WASM</a:t>
            </a:r>
            <a:r>
              <a:rPr lang="zh-CN" altLang="en-US"/>
              <a:t>插件，最后</a:t>
            </a:r>
            <a:r>
              <a:rPr lang="zh-CN" altLang="en-US">
                <a:sym typeface="+mn-ea"/>
              </a:rPr>
              <a:t>时间留给</a:t>
            </a:r>
            <a:r>
              <a:rPr lang="en-US" altLang="zh-CN"/>
              <a:t>QA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/>
              <a:t>本次分享的</a:t>
            </a:r>
            <a:r>
              <a:rPr lang="en-US" altLang="zh-CN"/>
              <a:t>PPT</a:t>
            </a:r>
            <a:r>
              <a:rPr lang="zh-CN" altLang="en-US"/>
              <a:t>及相关资源可以在我的</a:t>
            </a:r>
            <a:r>
              <a:rPr lang="en-US" altLang="zh-CN"/>
              <a:t>github</a:t>
            </a:r>
            <a:r>
              <a:rPr lang="zh-CN" altLang="en-US"/>
              <a:t>上</a:t>
            </a:r>
            <a:r>
              <a:rPr lang="zh-CN" altLang="en-US"/>
              <a:t>获取。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网关、</a:t>
            </a:r>
            <a:r>
              <a:rPr lang="en-US" altLang="zh-CN"/>
              <a:t>admin</a:t>
            </a:r>
            <a:r>
              <a:rPr lang="zh-CN" altLang="en-US"/>
              <a:t>、注册</a:t>
            </a:r>
            <a:r>
              <a:rPr lang="zh-CN" altLang="en-US"/>
              <a:t>中心、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接下来是一个在</a:t>
            </a:r>
            <a:r>
              <a:rPr lang="en-US" altLang="zh-CN"/>
              <a:t>shenyu</a:t>
            </a:r>
            <a:r>
              <a:rPr lang="zh-CN" altLang="en-US"/>
              <a:t>代理</a:t>
            </a:r>
            <a:r>
              <a:rPr lang="en-US" altLang="zh-CN"/>
              <a:t>http</a:t>
            </a:r>
            <a:r>
              <a:rPr lang="zh-CN" altLang="en-US"/>
              <a:t>服务的</a:t>
            </a:r>
            <a:r>
              <a:rPr lang="zh-CN" altLang="en-US"/>
              <a:t>例子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"/>
          <p:cNvSpPr/>
          <p:nvPr userDrawn="1"/>
        </p:nvSpPr>
        <p:spPr>
          <a:xfrm>
            <a:off x="1750490" y="3500591"/>
            <a:ext cx="21206981" cy="9021609"/>
          </a:xfrm>
          <a:prstGeom prst="rect">
            <a:avLst/>
          </a:prstGeom>
          <a:gradFill>
            <a:gsLst>
              <a:gs pos="0">
                <a:srgbClr val="FFFFFF">
                  <a:alpha val="3167"/>
                </a:srgbClr>
              </a:gs>
              <a:gs pos="100000">
                <a:srgbClr val="27265E">
                  <a:alpha val="4200"/>
                </a:srgbClr>
              </a:gs>
            </a:gsLst>
            <a:lin ang="75403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深色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ction Header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420606" y="1396800"/>
            <a:ext cx="9245645" cy="12319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5600" b="0" i="0">
                <a:gradFill flip="none" rotWithShape="1">
                  <a:gsLst>
                    <a:gs pos="0">
                      <a:srgbClr val="E3913F"/>
                    </a:gs>
                    <a:gs pos="100000">
                      <a:srgbClr val="732D79"/>
                    </a:gs>
                  </a:gsLst>
                  <a:lin ang="21368668" scaled="0"/>
                </a:gradFill>
                <a:latin typeface="OPPOSans H" pitchFamily="18" charset="-122"/>
                <a:ea typeface="OPPOSans H" pitchFamily="18" charset="-122"/>
                <a:cs typeface="OPPOSans H" pitchFamily="18" charset="-122"/>
                <a:sym typeface="OPPOSans B"/>
              </a:defRPr>
            </a:lvl1pPr>
          </a:lstStyle>
          <a:p>
            <a:r>
              <a:rPr dirty="0"/>
              <a:t>Section Header Here</a:t>
            </a:r>
            <a:endParaRPr dirty="0"/>
          </a:p>
        </p:txBody>
      </p:sp>
      <p:sp>
        <p:nvSpPr>
          <p:cNvPr id="14" name="单击此处添加文本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480038" y="3578400"/>
            <a:ext cx="21600000" cy="7200000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400" b="0" i="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lang="en-GB" altLang="zh-CN" dirty="0">
                <a:solidFill>
                  <a:srgbClr val="FFFFFF"/>
                </a:solidFill>
                <a:effectLst/>
                <a:latin typeface="OPPOSans L" pitchFamily="18" charset="-122"/>
                <a:ea typeface="OPPOSans L" pitchFamily="18" charset="-122"/>
              </a:rPr>
              <a:t>When you copy &amp; paste, choose "keep text only" option.</a:t>
            </a:r>
            <a:endParaRPr lang="en-GB" altLang="zh-CN" dirty="0">
              <a:solidFill>
                <a:srgbClr val="FFFFFF"/>
              </a:solidFill>
              <a:effectLst/>
              <a:latin typeface="OPPOSans L" pitchFamily="18" charset="-122"/>
              <a:ea typeface="OPPOSans L" pitchFamily="18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像" descr="图像"/>
          <p:cNvPicPr>
            <a:picLocks noChangeAspect="1"/>
          </p:cNvPicPr>
          <p:nvPr userDrawn="1"/>
        </p:nvPicPr>
        <p:blipFill>
          <a:blip r:embed="rId3">
            <a:alphaModFix amt="44459"/>
          </a:blip>
          <a:stretch>
            <a:fillRect/>
          </a:stretch>
        </p:blipFill>
        <p:spPr>
          <a:xfrm>
            <a:off x="3274684" y="1689556"/>
            <a:ext cx="18903873" cy="1020668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" name="CONTENTS"/>
          <p:cNvSpPr txBox="1"/>
          <p:nvPr userDrawn="1"/>
        </p:nvSpPr>
        <p:spPr>
          <a:xfrm>
            <a:off x="1270114" y="6208697"/>
            <a:ext cx="4125977" cy="11684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rmAutofit/>
          </a:bodyPr>
          <a:lstStyle>
            <a:lvl1pPr marL="0" marR="0" indent="0" algn="l" defTabSz="2438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300" b="0" i="0" u="none" strike="noStrike" cap="none" spc="0" baseline="0">
                <a:solidFill>
                  <a:srgbClr val="FFFFFF"/>
                </a:solidFill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  <a:lvl2pPr marL="0" marR="0" indent="457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2pPr>
            <a:lvl3pPr marL="0" marR="0" indent="914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3pPr>
            <a:lvl4pPr marL="0" marR="0" indent="1371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4pPr>
            <a:lvl5pPr marL="0" marR="0" indent="1828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5pPr>
            <a:lvl6pPr marL="0" marR="0" indent="22860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marL="0" marR="0" lvl="0" indent="0" algn="l" defTabSz="2438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GB" sz="53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/>
                <a:ea typeface="OPPOSans H"/>
                <a:cs typeface="OPPOSans H"/>
                <a:sym typeface="OPPOSans H"/>
              </a:rPr>
              <a:t>CONTENTS</a:t>
            </a:r>
            <a:endParaRPr kumimoji="0" lang="en-GB" sz="53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/>
              <a:ea typeface="OPPOSans H"/>
              <a:cs typeface="OPPOSans H"/>
              <a:sym typeface="OPPOSans H"/>
            </a:endParaRPr>
          </a:p>
        </p:txBody>
      </p:sp>
      <p:sp>
        <p:nvSpPr>
          <p:cNvPr id="38" name="1.Subtitle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8906933" y="3445410"/>
            <a:ext cx="122023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1.Subtitle Here</a:t>
            </a:r>
            <a:endParaRPr dirty="0"/>
          </a:p>
        </p:txBody>
      </p:sp>
      <p:sp>
        <p:nvSpPr>
          <p:cNvPr id="39" name="2….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8861213" y="4655532"/>
            <a:ext cx="122023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2.…</a:t>
            </a:r>
            <a:endParaRPr dirty="0"/>
          </a:p>
        </p:txBody>
      </p:sp>
      <p:sp>
        <p:nvSpPr>
          <p:cNvPr id="40" name="3…."/>
          <p:cNvSpPr txBox="1">
            <a:spLocks noGrp="1"/>
          </p:cNvSpPr>
          <p:nvPr>
            <p:ph type="body" sz="quarter" idx="24" hasCustomPrompt="1"/>
          </p:nvPr>
        </p:nvSpPr>
        <p:spPr>
          <a:xfrm>
            <a:off x="8848513" y="5865655"/>
            <a:ext cx="12202384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3.…</a:t>
            </a:r>
            <a:endParaRPr dirty="0"/>
          </a:p>
        </p:txBody>
      </p:sp>
      <p:sp>
        <p:nvSpPr>
          <p:cNvPr id="41" name="4…."/>
          <p:cNvSpPr txBox="1">
            <a:spLocks noGrp="1"/>
          </p:cNvSpPr>
          <p:nvPr>
            <p:ph type="body" sz="quarter" idx="25" hasCustomPrompt="1"/>
          </p:nvPr>
        </p:nvSpPr>
        <p:spPr>
          <a:xfrm>
            <a:off x="8873913" y="7050378"/>
            <a:ext cx="121769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4.…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"/>
          <p:cNvSpPr/>
          <p:nvPr userDrawn="1"/>
        </p:nvSpPr>
        <p:spPr>
          <a:xfrm>
            <a:off x="1588510" y="4178542"/>
            <a:ext cx="21206980" cy="6714817"/>
          </a:xfrm>
          <a:prstGeom prst="rect">
            <a:avLst/>
          </a:prstGeom>
          <a:gradFill>
            <a:gsLst>
              <a:gs pos="0">
                <a:srgbClr val="FFFFFF">
                  <a:alpha val="1238"/>
                </a:srgbClr>
              </a:gs>
              <a:gs pos="100000">
                <a:srgbClr val="27265E">
                  <a:alpha val="4200"/>
                </a:srgbClr>
              </a:gs>
            </a:gsLst>
            <a:lin ang="75403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pic>
        <p:nvPicPr>
          <p:cNvPr id="10" name="图像" descr="图像"/>
          <p:cNvPicPr>
            <a:picLocks noChangeAspect="1"/>
          </p:cNvPicPr>
          <p:nvPr userDrawn="1"/>
        </p:nvPicPr>
        <p:blipFill>
          <a:blip r:embed="rId3">
            <a:alphaModFix amt="44459"/>
          </a:blip>
          <a:stretch>
            <a:fillRect/>
          </a:stretch>
        </p:blipFill>
        <p:spPr>
          <a:xfrm>
            <a:off x="8325629" y="2891567"/>
            <a:ext cx="14528340" cy="726417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6" name="矩形"/>
          <p:cNvSpPr/>
          <p:nvPr/>
        </p:nvSpPr>
        <p:spPr>
          <a:xfrm>
            <a:off x="-1030016" y="121954"/>
            <a:ext cx="941672" cy="1369115"/>
          </a:xfrm>
          <a:prstGeom prst="rect">
            <a:avLst/>
          </a:prstGeom>
          <a:solidFill>
            <a:srgbClr val="2726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117" name="矩形"/>
          <p:cNvSpPr/>
          <p:nvPr/>
        </p:nvSpPr>
        <p:spPr>
          <a:xfrm>
            <a:off x="-1030016" y="2260992"/>
            <a:ext cx="941672" cy="1369116"/>
          </a:xfrm>
          <a:prstGeom prst="rect">
            <a:avLst/>
          </a:prstGeom>
          <a:solidFill>
            <a:srgbClr val="8130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118" name="矩形"/>
          <p:cNvSpPr/>
          <p:nvPr/>
        </p:nvSpPr>
        <p:spPr>
          <a:xfrm>
            <a:off x="-1030016" y="4088898"/>
            <a:ext cx="941672" cy="1369115"/>
          </a:xfrm>
          <a:prstGeom prst="rect">
            <a:avLst/>
          </a:prstGeom>
          <a:solidFill>
            <a:srgbClr val="F6D55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119" name="矩形"/>
          <p:cNvSpPr/>
          <p:nvPr/>
        </p:nvSpPr>
        <p:spPr>
          <a:xfrm>
            <a:off x="-1030016" y="6090292"/>
            <a:ext cx="941672" cy="1369115"/>
          </a:xfrm>
          <a:prstGeom prst="rect">
            <a:avLst/>
          </a:prstGeom>
          <a:solidFill>
            <a:srgbClr val="EA9E4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120" name="矩形"/>
          <p:cNvSpPr/>
          <p:nvPr/>
        </p:nvSpPr>
        <p:spPr>
          <a:xfrm>
            <a:off x="-1030016" y="8307113"/>
            <a:ext cx="941672" cy="1369115"/>
          </a:xfrm>
          <a:prstGeom prst="rect">
            <a:avLst/>
          </a:prstGeom>
          <a:solidFill>
            <a:srgbClr val="FAE4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" name="Part 01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15785" y="4575626"/>
            <a:ext cx="6835141" cy="2921001"/>
          </a:xfrm>
          <a:prstGeom prst="rect">
            <a:avLst/>
          </a:prstGeom>
        </p:spPr>
        <p:txBody>
          <a:bodyPr wrap="none" anchor="b"/>
          <a:lstStyle>
            <a:lvl1pPr marL="0" indent="0" defTabSz="2438400">
              <a:lnSpc>
                <a:spcPct val="90000"/>
              </a:lnSpc>
              <a:buNone/>
              <a:defRPr sz="14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r>
              <a:rPr dirty="0"/>
              <a:t>Part 01</a:t>
            </a:r>
            <a:endParaRPr dirty="0"/>
          </a:p>
        </p:txBody>
      </p:sp>
      <p:sp>
        <p:nvSpPr>
          <p:cNvPr id="3" name="Section Header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7024614" y="8002764"/>
            <a:ext cx="8304584" cy="8001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200" b="0" i="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dirty="0"/>
              <a:t>Section Header Here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白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ction Header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3606" y="1395055"/>
            <a:ext cx="16625737" cy="11557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kumimoji="0" sz="5600" b="0" i="0" u="none" strike="noStrike" kern="0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rgbClr val="E3913F"/>
                    </a:gs>
                    <a:gs pos="100000">
                      <a:srgbClr val="732D79"/>
                    </a:gs>
                  </a:gsLst>
                  <a:lin ang="21368668" scaled="0"/>
                </a:gradFill>
                <a:effectLst/>
                <a:uLnTx/>
                <a:uFillTx/>
                <a:latin typeface="OPPOSans H" pitchFamily="18" charset="-122"/>
                <a:ea typeface="OPPOSans H" pitchFamily="18" charset="-122"/>
                <a:cs typeface="OPPOSans H" pitchFamily="18" charset="-122"/>
                <a:sym typeface="OPPOSans B"/>
              </a:defRPr>
            </a:lvl1pPr>
          </a:lstStyle>
          <a:p>
            <a:pPr marL="0" marR="0" lvl="0" indent="0" algn="l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dirty="0"/>
              <a:t>Section Header Here</a:t>
            </a:r>
            <a:endParaRPr dirty="0"/>
          </a:p>
        </p:txBody>
      </p:sp>
      <p:sp>
        <p:nvSpPr>
          <p:cNvPr id="10" name="单击此处添加文本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357105" y="3578800"/>
            <a:ext cx="21600000" cy="7200000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400" b="0" i="0">
                <a:solidFill>
                  <a:srgbClr val="131313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lang="en-US" altLang="zh-CN" dirty="0"/>
              <a:t>When you copy &amp; paste, choose “keep text only” option.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深色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ction Header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420606" y="1396800"/>
            <a:ext cx="9245645" cy="12319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5600" b="0" i="0">
                <a:gradFill flip="none" rotWithShape="1">
                  <a:gsLst>
                    <a:gs pos="0">
                      <a:srgbClr val="E3913F"/>
                    </a:gs>
                    <a:gs pos="100000">
                      <a:srgbClr val="732D79"/>
                    </a:gs>
                  </a:gsLst>
                  <a:lin ang="21368668" scaled="0"/>
                </a:gradFill>
                <a:latin typeface="OPPOSans H" pitchFamily="18" charset="-122"/>
                <a:ea typeface="OPPOSans H" pitchFamily="18" charset="-122"/>
                <a:cs typeface="OPPOSans H" pitchFamily="18" charset="-122"/>
                <a:sym typeface="OPPOSans B"/>
              </a:defRPr>
            </a:lvl1pPr>
          </a:lstStyle>
          <a:p>
            <a:r>
              <a:rPr dirty="0"/>
              <a:t>Section Header Here</a:t>
            </a:r>
            <a:endParaRPr dirty="0"/>
          </a:p>
        </p:txBody>
      </p:sp>
      <p:sp>
        <p:nvSpPr>
          <p:cNvPr id="14" name="单击此处添加文本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480038" y="3578400"/>
            <a:ext cx="21600000" cy="7200000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400" b="0" i="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lang="en-GB" altLang="zh-CN" dirty="0">
                <a:solidFill>
                  <a:srgbClr val="FFFFFF"/>
                </a:solidFill>
                <a:effectLst/>
                <a:latin typeface="OPPOSans L" pitchFamily="18" charset="-122"/>
                <a:ea typeface="OPPOSans L" pitchFamily="18" charset="-122"/>
              </a:rPr>
              <a:t>When you copy &amp; paste, choose "keep text only" option.</a:t>
            </a:r>
            <a:endParaRPr lang="en-GB" altLang="zh-CN" dirty="0">
              <a:solidFill>
                <a:srgbClr val="FFFFFF"/>
              </a:solidFill>
              <a:effectLst/>
              <a:latin typeface="OPPOSans L" pitchFamily="18" charset="-122"/>
              <a:ea typeface="OPPOSans L" pitchFamily="18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"/>
          <p:cNvSpPr/>
          <p:nvPr userDrawn="1"/>
        </p:nvSpPr>
        <p:spPr>
          <a:xfrm>
            <a:off x="1750490" y="3500591"/>
            <a:ext cx="21206981" cy="9021609"/>
          </a:xfrm>
          <a:prstGeom prst="rect">
            <a:avLst/>
          </a:prstGeom>
          <a:gradFill>
            <a:gsLst>
              <a:gs pos="0">
                <a:srgbClr val="FFFFFF">
                  <a:alpha val="3167"/>
                </a:srgbClr>
              </a:gs>
              <a:gs pos="100000">
                <a:srgbClr val="27265E">
                  <a:alpha val="4200"/>
                </a:srgbClr>
              </a:gs>
            </a:gsLst>
            <a:lin ang="75403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像" descr="图像"/>
          <p:cNvPicPr>
            <a:picLocks noChangeAspect="1"/>
          </p:cNvPicPr>
          <p:nvPr userDrawn="1"/>
        </p:nvPicPr>
        <p:blipFill>
          <a:blip r:embed="rId3">
            <a:alphaModFix amt="44459"/>
          </a:blip>
          <a:stretch>
            <a:fillRect/>
          </a:stretch>
        </p:blipFill>
        <p:spPr>
          <a:xfrm>
            <a:off x="3274684" y="1689556"/>
            <a:ext cx="18903873" cy="1020668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" name="CONTENTS"/>
          <p:cNvSpPr txBox="1"/>
          <p:nvPr userDrawn="1"/>
        </p:nvSpPr>
        <p:spPr>
          <a:xfrm>
            <a:off x="1270114" y="6208697"/>
            <a:ext cx="4125977" cy="11684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rmAutofit/>
          </a:bodyPr>
          <a:lstStyle>
            <a:lvl1pPr marL="0" marR="0" indent="0" algn="l" defTabSz="2438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300" b="0" i="0" u="none" strike="noStrike" cap="none" spc="0" baseline="0">
                <a:solidFill>
                  <a:srgbClr val="FFFFFF"/>
                </a:solidFill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  <a:lvl2pPr marL="0" marR="0" indent="457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2pPr>
            <a:lvl3pPr marL="0" marR="0" indent="914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3pPr>
            <a:lvl4pPr marL="0" marR="0" indent="1371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4pPr>
            <a:lvl5pPr marL="0" marR="0" indent="1828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5pPr>
            <a:lvl6pPr marL="0" marR="0" indent="22860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marL="0" marR="0" lvl="0" indent="0" algn="l" defTabSz="2438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GB" sz="53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/>
                <a:ea typeface="OPPOSans H"/>
                <a:cs typeface="OPPOSans H"/>
                <a:sym typeface="OPPOSans H"/>
              </a:rPr>
              <a:t>CONTENTS</a:t>
            </a:r>
            <a:endParaRPr kumimoji="0" lang="en-GB" sz="53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/>
              <a:ea typeface="OPPOSans H"/>
              <a:cs typeface="OPPOSans H"/>
              <a:sym typeface="OPPOSans H"/>
            </a:endParaRPr>
          </a:p>
        </p:txBody>
      </p:sp>
      <p:sp>
        <p:nvSpPr>
          <p:cNvPr id="38" name="1.Subtitle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8906933" y="3445410"/>
            <a:ext cx="122023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1.Subtitle Here</a:t>
            </a:r>
            <a:endParaRPr dirty="0"/>
          </a:p>
        </p:txBody>
      </p:sp>
      <p:sp>
        <p:nvSpPr>
          <p:cNvPr id="39" name="2….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8861213" y="4655532"/>
            <a:ext cx="122023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2.…</a:t>
            </a:r>
            <a:endParaRPr dirty="0"/>
          </a:p>
        </p:txBody>
      </p:sp>
      <p:sp>
        <p:nvSpPr>
          <p:cNvPr id="40" name="3…."/>
          <p:cNvSpPr txBox="1">
            <a:spLocks noGrp="1"/>
          </p:cNvSpPr>
          <p:nvPr>
            <p:ph type="body" sz="quarter" idx="24" hasCustomPrompt="1"/>
          </p:nvPr>
        </p:nvSpPr>
        <p:spPr>
          <a:xfrm>
            <a:off x="8848513" y="5865655"/>
            <a:ext cx="12202384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3.…</a:t>
            </a:r>
            <a:endParaRPr dirty="0"/>
          </a:p>
        </p:txBody>
      </p:sp>
      <p:sp>
        <p:nvSpPr>
          <p:cNvPr id="41" name="4…."/>
          <p:cNvSpPr txBox="1">
            <a:spLocks noGrp="1"/>
          </p:cNvSpPr>
          <p:nvPr>
            <p:ph type="body" sz="quarter" idx="25" hasCustomPrompt="1"/>
          </p:nvPr>
        </p:nvSpPr>
        <p:spPr>
          <a:xfrm>
            <a:off x="8873913" y="7050378"/>
            <a:ext cx="121769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4.…</a:t>
            </a: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"/>
          <p:cNvSpPr/>
          <p:nvPr userDrawn="1"/>
        </p:nvSpPr>
        <p:spPr>
          <a:xfrm>
            <a:off x="1588510" y="4178542"/>
            <a:ext cx="21206980" cy="6714817"/>
          </a:xfrm>
          <a:prstGeom prst="rect">
            <a:avLst/>
          </a:prstGeom>
          <a:gradFill>
            <a:gsLst>
              <a:gs pos="0">
                <a:srgbClr val="FFFFFF">
                  <a:alpha val="1238"/>
                </a:srgbClr>
              </a:gs>
              <a:gs pos="100000">
                <a:srgbClr val="27265E">
                  <a:alpha val="4200"/>
                </a:srgbClr>
              </a:gs>
            </a:gsLst>
            <a:lin ang="75403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pic>
        <p:nvPicPr>
          <p:cNvPr id="10" name="图像" descr="图像"/>
          <p:cNvPicPr>
            <a:picLocks noChangeAspect="1"/>
          </p:cNvPicPr>
          <p:nvPr userDrawn="1"/>
        </p:nvPicPr>
        <p:blipFill>
          <a:blip r:embed="rId3">
            <a:alphaModFix amt="44459"/>
          </a:blip>
          <a:stretch>
            <a:fillRect/>
          </a:stretch>
        </p:blipFill>
        <p:spPr>
          <a:xfrm>
            <a:off x="8325629" y="2891567"/>
            <a:ext cx="14528340" cy="726417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6" name="矩形"/>
          <p:cNvSpPr/>
          <p:nvPr/>
        </p:nvSpPr>
        <p:spPr>
          <a:xfrm>
            <a:off x="-1030016" y="121954"/>
            <a:ext cx="941672" cy="1369115"/>
          </a:xfrm>
          <a:prstGeom prst="rect">
            <a:avLst/>
          </a:prstGeom>
          <a:solidFill>
            <a:srgbClr val="2726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117" name="矩形"/>
          <p:cNvSpPr/>
          <p:nvPr/>
        </p:nvSpPr>
        <p:spPr>
          <a:xfrm>
            <a:off x="-1030016" y="2260992"/>
            <a:ext cx="941672" cy="1369116"/>
          </a:xfrm>
          <a:prstGeom prst="rect">
            <a:avLst/>
          </a:prstGeom>
          <a:solidFill>
            <a:srgbClr val="8130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118" name="矩形"/>
          <p:cNvSpPr/>
          <p:nvPr/>
        </p:nvSpPr>
        <p:spPr>
          <a:xfrm>
            <a:off x="-1030016" y="4088898"/>
            <a:ext cx="941672" cy="1369115"/>
          </a:xfrm>
          <a:prstGeom prst="rect">
            <a:avLst/>
          </a:prstGeom>
          <a:solidFill>
            <a:srgbClr val="F6D55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119" name="矩形"/>
          <p:cNvSpPr/>
          <p:nvPr/>
        </p:nvSpPr>
        <p:spPr>
          <a:xfrm>
            <a:off x="-1030016" y="6090292"/>
            <a:ext cx="941672" cy="1369115"/>
          </a:xfrm>
          <a:prstGeom prst="rect">
            <a:avLst/>
          </a:prstGeom>
          <a:solidFill>
            <a:srgbClr val="EA9E4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120" name="矩形"/>
          <p:cNvSpPr/>
          <p:nvPr/>
        </p:nvSpPr>
        <p:spPr>
          <a:xfrm>
            <a:off x="-1030016" y="8307113"/>
            <a:ext cx="941672" cy="1369115"/>
          </a:xfrm>
          <a:prstGeom prst="rect">
            <a:avLst/>
          </a:prstGeom>
          <a:solidFill>
            <a:srgbClr val="FAE4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" name="Part 01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15785" y="4575626"/>
            <a:ext cx="6835141" cy="2921001"/>
          </a:xfrm>
          <a:prstGeom prst="rect">
            <a:avLst/>
          </a:prstGeom>
        </p:spPr>
        <p:txBody>
          <a:bodyPr wrap="none" anchor="b"/>
          <a:lstStyle>
            <a:lvl1pPr marL="0" indent="0" defTabSz="2438400">
              <a:lnSpc>
                <a:spcPct val="90000"/>
              </a:lnSpc>
              <a:buNone/>
              <a:defRPr sz="14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r>
              <a:rPr dirty="0"/>
              <a:t>Part 01</a:t>
            </a:r>
            <a:endParaRPr dirty="0"/>
          </a:p>
        </p:txBody>
      </p:sp>
      <p:sp>
        <p:nvSpPr>
          <p:cNvPr id="3" name="Section Header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7024614" y="8002764"/>
            <a:ext cx="8304584" cy="8001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200" b="0" i="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dirty="0"/>
              <a:t>Section Header Here</a:t>
            </a: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白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ction Header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3606" y="1395055"/>
            <a:ext cx="16625737" cy="11557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kumimoji="0" sz="5600" b="0" i="0" u="none" strike="noStrike" kern="0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rgbClr val="E3913F"/>
                    </a:gs>
                    <a:gs pos="100000">
                      <a:srgbClr val="732D79"/>
                    </a:gs>
                  </a:gsLst>
                  <a:lin ang="21368668" scaled="0"/>
                </a:gradFill>
                <a:effectLst/>
                <a:uLnTx/>
                <a:uFillTx/>
                <a:latin typeface="OPPOSans H" pitchFamily="18" charset="-122"/>
                <a:ea typeface="OPPOSans H" pitchFamily="18" charset="-122"/>
                <a:cs typeface="OPPOSans H" pitchFamily="18" charset="-122"/>
                <a:sym typeface="OPPOSans B"/>
              </a:defRPr>
            </a:lvl1pPr>
          </a:lstStyle>
          <a:p>
            <a:pPr marL="0" marR="0" lvl="0" indent="0" algn="l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dirty="0"/>
              <a:t>Section Header Here</a:t>
            </a:r>
            <a:endParaRPr dirty="0"/>
          </a:p>
        </p:txBody>
      </p:sp>
      <p:sp>
        <p:nvSpPr>
          <p:cNvPr id="10" name="单击此处添加文本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357105" y="3578800"/>
            <a:ext cx="21600000" cy="7200000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400" b="0" i="0">
                <a:solidFill>
                  <a:srgbClr val="131313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lang="en-US" altLang="zh-CN" dirty="0"/>
              <a:t>When you copy &amp; paste, choose “keep text only” option.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726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"/>
          <p:cNvSpPr/>
          <p:nvPr userDrawn="1"/>
        </p:nvSpPr>
        <p:spPr>
          <a:xfrm>
            <a:off x="-1030016" y="121954"/>
            <a:ext cx="941672" cy="1369115"/>
          </a:xfrm>
          <a:prstGeom prst="rect">
            <a:avLst/>
          </a:prstGeom>
          <a:solidFill>
            <a:srgbClr val="2726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4" name="矩形"/>
          <p:cNvSpPr/>
          <p:nvPr userDrawn="1"/>
        </p:nvSpPr>
        <p:spPr>
          <a:xfrm>
            <a:off x="-1030016" y="2260992"/>
            <a:ext cx="941672" cy="1369116"/>
          </a:xfrm>
          <a:prstGeom prst="rect">
            <a:avLst/>
          </a:prstGeom>
          <a:solidFill>
            <a:srgbClr val="8130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5" name="矩形"/>
          <p:cNvSpPr/>
          <p:nvPr userDrawn="1"/>
        </p:nvSpPr>
        <p:spPr>
          <a:xfrm>
            <a:off x="-1030016" y="4088898"/>
            <a:ext cx="941672" cy="1369115"/>
          </a:xfrm>
          <a:prstGeom prst="rect">
            <a:avLst/>
          </a:prstGeom>
          <a:solidFill>
            <a:srgbClr val="F6D55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6" name="矩形"/>
          <p:cNvSpPr/>
          <p:nvPr userDrawn="1"/>
        </p:nvSpPr>
        <p:spPr>
          <a:xfrm>
            <a:off x="-1030016" y="6090292"/>
            <a:ext cx="941672" cy="1369115"/>
          </a:xfrm>
          <a:prstGeom prst="rect">
            <a:avLst/>
          </a:prstGeom>
          <a:solidFill>
            <a:srgbClr val="EA9E4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7" name="矩形"/>
          <p:cNvSpPr/>
          <p:nvPr userDrawn="1"/>
        </p:nvSpPr>
        <p:spPr>
          <a:xfrm>
            <a:off x="-1030016" y="8307113"/>
            <a:ext cx="941672" cy="1369115"/>
          </a:xfrm>
          <a:prstGeom prst="rect">
            <a:avLst/>
          </a:prstGeom>
          <a:solidFill>
            <a:srgbClr val="FAE4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0" i="0" kern="1200">
          <a:solidFill>
            <a:schemeClr val="tx1"/>
          </a:solidFill>
          <a:latin typeface="OPPOSans B" pitchFamily="18" charset="-122"/>
          <a:ea typeface="OPPOSans B" pitchFamily="18" charset="-122"/>
          <a:cs typeface="OPPOSans B" pitchFamily="18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726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"/>
          <p:cNvSpPr/>
          <p:nvPr userDrawn="1"/>
        </p:nvSpPr>
        <p:spPr>
          <a:xfrm>
            <a:off x="-1030016" y="121954"/>
            <a:ext cx="941672" cy="1369115"/>
          </a:xfrm>
          <a:prstGeom prst="rect">
            <a:avLst/>
          </a:prstGeom>
          <a:solidFill>
            <a:srgbClr val="2726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4" name="矩形"/>
          <p:cNvSpPr/>
          <p:nvPr userDrawn="1"/>
        </p:nvSpPr>
        <p:spPr>
          <a:xfrm>
            <a:off x="-1030016" y="2260992"/>
            <a:ext cx="941672" cy="1369116"/>
          </a:xfrm>
          <a:prstGeom prst="rect">
            <a:avLst/>
          </a:prstGeom>
          <a:solidFill>
            <a:srgbClr val="8130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5" name="矩形"/>
          <p:cNvSpPr/>
          <p:nvPr userDrawn="1"/>
        </p:nvSpPr>
        <p:spPr>
          <a:xfrm>
            <a:off x="-1030016" y="4088898"/>
            <a:ext cx="941672" cy="1369115"/>
          </a:xfrm>
          <a:prstGeom prst="rect">
            <a:avLst/>
          </a:prstGeom>
          <a:solidFill>
            <a:srgbClr val="F6D55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6" name="矩形"/>
          <p:cNvSpPr/>
          <p:nvPr userDrawn="1"/>
        </p:nvSpPr>
        <p:spPr>
          <a:xfrm>
            <a:off x="-1030016" y="6090292"/>
            <a:ext cx="941672" cy="1369115"/>
          </a:xfrm>
          <a:prstGeom prst="rect">
            <a:avLst/>
          </a:prstGeom>
          <a:solidFill>
            <a:srgbClr val="EA9E4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7" name="矩形"/>
          <p:cNvSpPr/>
          <p:nvPr userDrawn="1"/>
        </p:nvSpPr>
        <p:spPr>
          <a:xfrm>
            <a:off x="-1030016" y="8307113"/>
            <a:ext cx="941672" cy="1369115"/>
          </a:xfrm>
          <a:prstGeom prst="rect">
            <a:avLst/>
          </a:prstGeom>
          <a:solidFill>
            <a:srgbClr val="FAE4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0" i="0" kern="1200">
          <a:solidFill>
            <a:schemeClr val="tx1"/>
          </a:solidFill>
          <a:latin typeface="OPPOSans B" pitchFamily="18" charset="-122"/>
          <a:ea typeface="OPPOSans B" pitchFamily="18" charset="-122"/>
          <a:cs typeface="OPPOSans B" pitchFamily="18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0.xml"/><Relationship Id="rId5" Type="http://schemas.openxmlformats.org/officeDocument/2006/relationships/image" Target="../media/image14.jpeg"/><Relationship Id="rId4" Type="http://schemas.openxmlformats.org/officeDocument/2006/relationships/tags" Target="../tags/tag2.xml"/><Relationship Id="rId3" Type="http://schemas.openxmlformats.org/officeDocument/2006/relationships/image" Target="../media/image13.jpeg"/><Relationship Id="rId2" Type="http://schemas.openxmlformats.org/officeDocument/2006/relationships/tags" Target="../tags/tag1.xml"/><Relationship Id="rId1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5.png"/><Relationship Id="rId1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6.jpeg"/><Relationship Id="rId2" Type="http://schemas.openxmlformats.org/officeDocument/2006/relationships/tags" Target="../tags/tag3.xml"/><Relationship Id="rId1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7.png"/><Relationship Id="rId1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8.png"/><Relationship Id="rId2" Type="http://schemas.openxmlformats.org/officeDocument/2006/relationships/tags" Target="../tags/tag4.xml"/><Relationship Id="rId1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5.xml"/><Relationship Id="rId1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9.jpeg"/><Relationship Id="rId1" Type="http://schemas.openxmlformats.org/officeDocument/2006/relationships/image" Target="../media/image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0.png"/><Relationship Id="rId1" Type="http://schemas.openxmlformats.org/officeDocument/2006/relationships/image" Target="../media/image9.jpeg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21.jpeg"/><Relationship Id="rId2" Type="http://schemas.openxmlformats.org/officeDocument/2006/relationships/tags" Target="../tags/tag6.xml"/><Relationship Id="rId1" Type="http://schemas.openxmlformats.org/officeDocument/2006/relationships/image" Target="../media/image9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2.png"/><Relationship Id="rId1" Type="http://schemas.openxmlformats.org/officeDocument/2006/relationships/image" Target="../media/image9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3.png"/><Relationship Id="rId1" Type="http://schemas.openxmlformats.org/officeDocument/2006/relationships/image" Target="../media/image9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25.png"/><Relationship Id="rId3" Type="http://schemas.openxmlformats.org/officeDocument/2006/relationships/tags" Target="../tags/tag7.xml"/><Relationship Id="rId2" Type="http://schemas.openxmlformats.org/officeDocument/2006/relationships/image" Target="../media/image24.jpeg"/><Relationship Id="rId1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6.png"/><Relationship Id="rId1" Type="http://schemas.openxmlformats.org/officeDocument/2006/relationships/image" Target="../media/image9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8.xml"/><Relationship Id="rId1" Type="http://schemas.openxmlformats.org/officeDocument/2006/relationships/image" Target="../media/image9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9.xml"/><Relationship Id="rId1" Type="http://schemas.openxmlformats.org/officeDocument/2006/relationships/image" Target="../media/image9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27.jpeg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image" Target="../media/image9.jpeg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tags" Target="../tags/tag13.xml"/><Relationship Id="rId3" Type="http://schemas.openxmlformats.org/officeDocument/2006/relationships/image" Target="../media/image28.jpeg"/><Relationship Id="rId2" Type="http://schemas.openxmlformats.org/officeDocument/2006/relationships/tags" Target="../tags/tag12.xml"/><Relationship Id="rId1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4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tags" Target="../tags/tag15.xml"/><Relationship Id="rId3" Type="http://schemas.openxmlformats.org/officeDocument/2006/relationships/image" Target="../media/image29.png"/><Relationship Id="rId2" Type="http://schemas.openxmlformats.org/officeDocument/2006/relationships/tags" Target="../tags/tag14.xml"/><Relationship Id="rId1" Type="http://schemas.openxmlformats.org/officeDocument/2006/relationships/image" Target="../media/image9.jpe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30.png"/><Relationship Id="rId2" Type="http://schemas.openxmlformats.org/officeDocument/2006/relationships/tags" Target="../tags/tag16.xml"/><Relationship Id="rId1" Type="http://schemas.openxmlformats.org/officeDocument/2006/relationships/image" Target="../media/image9.jpeg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31.jpeg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image" Target="../media/image9.jpeg"/></Relationships>
</file>

<file path=ppt/slides/_rels/slide4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32.jpeg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image" Target="../media/image9.jpe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嘉宾姓名 / Title"/>
          <p:cNvSpPr txBox="1"/>
          <p:nvPr/>
        </p:nvSpPr>
        <p:spPr>
          <a:xfrm>
            <a:off x="1750490" y="7953360"/>
            <a:ext cx="20957109" cy="729770"/>
          </a:xfrm>
          <a:prstGeom prst="rect">
            <a:avLst/>
          </a:prstGeom>
        </p:spPr>
        <p:txBody>
          <a:bodyPr lIns="45719" tIns="45719" rIns="45719" bIns="45719" anchor="ctr">
            <a:noAutofit/>
          </a:bodyPr>
          <a:lstStyle>
            <a:lvl1pPr marL="228600" indent="-228600" algn="l" defTabSz="2438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3200" b="0" i="0" kern="1200" spc="64">
                <a:solidFill>
                  <a:srgbClr val="FFFFFF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GB" sz="4400" dirty="0">
                <a:solidFill>
                  <a:srgbClr val="EB9E43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ZiCheng Zhang</a:t>
            </a:r>
            <a:endParaRPr lang="en-US" altLang="en-GB" sz="4400" dirty="0">
              <a:solidFill>
                <a:srgbClr val="EB9E43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4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US" altLang="en-GB" dirty="0"/>
              <a:t>Play</a:t>
            </a:r>
            <a:r>
              <a:rPr lang="en-GB" altLang="zh-CN" dirty="0"/>
              <a:t> </a:t>
            </a:r>
            <a:r>
              <a:rPr lang="en-US" altLang="en-GB" dirty="0"/>
              <a:t>with</a:t>
            </a:r>
            <a:r>
              <a:rPr lang="en-GB" altLang="zh-CN" dirty="0"/>
              <a:t> </a:t>
            </a:r>
            <a:r>
              <a:rPr lang="en-US" altLang="en-GB" dirty="0"/>
              <a:t>WASM</a:t>
            </a:r>
            <a:endParaRPr lang="en-GB" altLang="zh-CN" dirty="0"/>
          </a:p>
        </p:txBody>
      </p:sp>
      <p:pic>
        <p:nvPicPr>
          <p:cNvPr id="5" name="Google Shape;64;p14"/>
          <p:cNvPicPr preferRelativeResize="0"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58000" y="1536445"/>
            <a:ext cx="3385986" cy="118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Evaluation Criteria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/>
              <a:t>Workload: The workload of framework developers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/>
              <a:t>Difficulty: Difficulty for framework developers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/>
              <a:t>User friendliness: User's learning cost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/>
              <a:t>Operation complexity: The complexity of deploying service using this framework</a:t>
            </a:r>
            <a:endParaRPr kumimoji="1"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Multiple Language SDKs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/>
              <a:t>Example: https://github.com/apache/dubbo-go</a:t>
            </a:r>
            <a:endParaRPr kumimoji="1" lang="en-US" altLang="zh-CN"/>
          </a:p>
          <a:p>
            <a:r>
              <a:rPr kumimoji="1" lang="en-US" altLang="zh-CN"/>
              <a:t>Workload: Huge, each language has its own technology stack</a:t>
            </a:r>
            <a:endParaRPr kumimoji="1" lang="en-US" altLang="zh-CN"/>
          </a:p>
          <a:p>
            <a:r>
              <a:rPr kumimoji="1" lang="en-US" altLang="zh-CN"/>
              <a:t>Difficulty: Hard</a:t>
            </a:r>
            <a:endParaRPr kumimoji="1" lang="en-US" altLang="zh-CN"/>
          </a:p>
          <a:p>
            <a:r>
              <a:rPr kumimoji="1" lang="en-US" altLang="zh-CN"/>
              <a:t>Extention for new languages: Unsupported</a:t>
            </a:r>
            <a:endParaRPr kumimoji="1" lang="en-US" altLang="zh-CN"/>
          </a:p>
          <a:p>
            <a:r>
              <a:rPr kumimoji="1" lang="en-US" altLang="zh-CN"/>
              <a:t>User friendliness: Great</a:t>
            </a:r>
            <a:endParaRPr kumimoji="1" lang="en-US" altLang="zh-CN"/>
          </a:p>
          <a:p>
            <a:r>
              <a:rPr kumimoji="1" lang="en-US" altLang="zh-CN"/>
              <a:t>Performance: </a:t>
            </a:r>
            <a:r>
              <a:rPr kumimoji="1" lang="en-US" altLang="zh-CN">
                <a:sym typeface="+mn-ea"/>
              </a:rPr>
              <a:t>Great</a:t>
            </a:r>
            <a:endParaRPr kumimoji="1" lang="en-US" altLang="zh-CN"/>
          </a:p>
          <a:p>
            <a:r>
              <a:rPr kumimoji="1" lang="en-US" altLang="zh-CN"/>
              <a:t>Operation complexity: No</a:t>
            </a:r>
            <a:endParaRPr kumimoji="1"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Local Forward Example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9263995" y="3578225"/>
            <a:ext cx="3023235" cy="7200265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This is example for supporting the brpc protocol for shenyu</a:t>
            </a:r>
            <a:endParaRPr kumimoji="1" lang="en-US" altLang="zh-CN">
              <a:sym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261600" y="3578225"/>
            <a:ext cx="9002395" cy="72459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480185" y="3578225"/>
            <a:ext cx="8789035" cy="84480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Local Forward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Example: https://github.com/apache/apisix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Workload: Light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Difficulty: Middle, need to be familiar with network programming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Extention for new languages: </a:t>
            </a:r>
            <a:r>
              <a:rPr kumimoji="1" lang="en-US" altLang="zh-CN">
                <a:sym typeface="+mn-ea"/>
              </a:rPr>
              <a:t>Great, no need to modify framework code</a:t>
            </a:r>
            <a:endParaRPr kumimoji="1" lang="en-US" altLang="zh-CN"/>
          </a:p>
          <a:p>
            <a:r>
              <a:rPr kumimoji="1" lang="en-US" altLang="zh-CN">
                <a:sym typeface="+mn-ea"/>
              </a:rPr>
              <a:t>User friendliness: </a:t>
            </a:r>
            <a:r>
              <a:rPr kumimoji="1" lang="en-US" altLang="zh-CN">
                <a:sym typeface="+mn-ea"/>
              </a:rPr>
              <a:t>Middle, need to be familiar with network programming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Performance: Performance loss due to network protocol stack, serialization and deserialization, at least 20%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Operation complexity: A bit complex, multiple processes need to be started at once on a machine/container</a:t>
            </a:r>
            <a:endParaRPr kumimoji="1"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624185" cy="1231900"/>
          </a:xfrm>
        </p:spPr>
        <p:txBody>
          <a:bodyPr/>
          <a:lstStyle/>
          <a:p>
            <a:r>
              <a:rPr kumimoji="1" lang="en-US" altLang="zh-CN"/>
              <a:t>Dynamic Link Library Example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1990" cy="7200265"/>
          </a:xfrm>
        </p:spPr>
        <p:txBody>
          <a:bodyPr/>
          <a:lstStyle/>
          <a:p>
            <a:r>
              <a:rPr kumimoji="1" lang="zh-CN" altLang="en-US"/>
              <a:t>public class Main {</a:t>
            </a:r>
            <a:endParaRPr kumimoji="1" lang="zh-CN" altLang="en-US"/>
          </a:p>
          <a:p>
            <a:r>
              <a:rPr kumimoji="1" lang="zh-CN" altLang="en-US"/>
              <a:t>    public static native String helloJni();</a:t>
            </a:r>
            <a:endParaRPr kumimoji="1" lang="zh-CN" altLang="en-US"/>
          </a:p>
          <a:p>
            <a:r>
              <a:rPr kumimoji="1" lang="zh-CN" altLang="en-US"/>
              <a:t>}</a:t>
            </a:r>
            <a:endParaRPr kumimoji="1" lang="zh-CN" altLang="en-US"/>
          </a:p>
          <a:p>
            <a:endParaRPr kumimoji="1" lang="zh-CN" altLang="en-US"/>
          </a:p>
          <a:p>
            <a:r>
              <a:rPr kumimoji="1" lang="zh-CN" altLang="en-US"/>
              <a:t>javac -h . Main.java</a:t>
            </a:r>
            <a:endParaRPr kumimoji="1" lang="zh-CN" altLang="en-US"/>
          </a:p>
          <a:p>
            <a:endParaRPr kumimoji="1" lang="zh-CN" altLang="en-US"/>
          </a:p>
          <a:p>
            <a:r>
              <a:rPr kumimoji="1" lang="en-US" altLang="zh-CN"/>
              <a:t>Then we got Main.h --------------&gt;</a:t>
            </a:r>
            <a:endParaRPr kumimoji="1" lang="en-US" altLang="zh-CN"/>
          </a:p>
        </p:txBody>
      </p:sp>
      <p:pic>
        <p:nvPicPr>
          <p:cNvPr id="7" name="图片 6" descr="企业微信截图_27b9400f-49d1-4cbc-a840-f3dcd1b964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2175" y="2581275"/>
            <a:ext cx="8658860" cy="81978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34320" cy="1231900"/>
          </a:xfrm>
        </p:spPr>
        <p:txBody>
          <a:bodyPr/>
          <a:lstStyle/>
          <a:p>
            <a:r>
              <a:rPr kumimoji="1" lang="en-US" altLang="zh-CN"/>
              <a:t>Dynamic Link Library Example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20495" y="2628900"/>
            <a:ext cx="10791825" cy="7200265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// C code below</a:t>
            </a:r>
            <a:endParaRPr kumimoji="1" lang="zh-CN" altLang="en-US">
              <a:sym typeface="+mn-ea"/>
            </a:endParaRPr>
          </a:p>
          <a:p>
            <a:r>
              <a:rPr kumimoji="1" lang="zh-CN" altLang="en-US">
                <a:sym typeface="+mn-ea"/>
              </a:rPr>
              <a:t>#include &lt;jni.h&gt;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#include &lt;jni_md.h&gt;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#include &lt;jvmti.h&gt;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#include "Main.h"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JNIEXPORT jstring JNICALL 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Java_Main_helloJni</a:t>
            </a:r>
            <a:r>
              <a:rPr kumimoji="1" lang="en-US" altLang="zh-CN">
                <a:sym typeface="+mn-ea"/>
              </a:rPr>
              <a:t> </a:t>
            </a:r>
            <a:r>
              <a:rPr kumimoji="1" lang="zh-CN" altLang="en-US">
                <a:sym typeface="+mn-ea"/>
              </a:rPr>
              <a:t>(JNIEnv *env, 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 </a:t>
            </a:r>
            <a:r>
              <a:rPr kumimoji="1" lang="en-US" altLang="zh-CN">
                <a:sym typeface="+mn-ea"/>
              </a:rPr>
              <a:t>   </a:t>
            </a:r>
            <a:r>
              <a:rPr kumimoji="1" lang="zh-CN" altLang="en-US">
                <a:sym typeface="+mn-ea"/>
              </a:rPr>
              <a:t>jclass klass) {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    return env-&gt;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 </a:t>
            </a:r>
            <a:r>
              <a:rPr kumimoji="1" lang="en-US" altLang="zh-CN">
                <a:sym typeface="+mn-ea"/>
              </a:rPr>
              <a:t>       </a:t>
            </a:r>
            <a:r>
              <a:rPr kumimoji="1" lang="zh-CN" altLang="en-US">
                <a:sym typeface="+mn-ea"/>
              </a:rPr>
              <a:t>NewStringUTF("Hello JNI");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}</a:t>
            </a:r>
            <a:endParaRPr kumimoji="1" lang="zh-CN" altLang="en-US"/>
          </a:p>
        </p:txBody>
      </p:sp>
      <p:sp>
        <p:nvSpPr>
          <p:cNvPr id="6" name="文本占位符 2"/>
          <p:cNvSpPr>
            <a:spLocks noGrp="1"/>
          </p:cNvSpPr>
          <p:nvPr/>
        </p:nvSpPr>
        <p:spPr>
          <a:xfrm>
            <a:off x="12696825" y="2628900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/>
              <a:t>// generate the dynamic link library by g++ command in macos</a:t>
            </a:r>
            <a:endParaRPr kumimoji="1" lang="en-US" altLang="zh-CN"/>
          </a:p>
          <a:p>
            <a:endParaRPr kumimoji="1" lang="zh-CN" altLang="en-US"/>
          </a:p>
          <a:p>
            <a:r>
              <a:rPr kumimoji="1" lang="zh-CN" altLang="en-US"/>
              <a:t>g++ -I ${JAVA_HOME}/include</a:t>
            </a:r>
            <a:r>
              <a:rPr kumimoji="1" lang="en-US" altLang="zh-CN"/>
              <a:t> </a:t>
            </a:r>
            <a:endParaRPr kumimoji="1" lang="en-US" altLang="zh-CN"/>
          </a:p>
          <a:p>
            <a:r>
              <a:rPr kumimoji="1" lang="zh-CN" altLang="en-US">
                <a:sym typeface="+mn-ea"/>
              </a:rPr>
              <a:t>-I ${JAVA_HOME}/include</a:t>
            </a:r>
            <a:r>
              <a:rPr kumimoji="1" lang="en-US" altLang="zh-CN">
                <a:sym typeface="+mn-ea"/>
              </a:rPr>
              <a:t>/</a:t>
            </a:r>
            <a:r>
              <a:rPr kumimoji="1" lang="zh-CN" altLang="en-US"/>
              <a:t>darwin</a:t>
            </a:r>
            <a:r>
              <a:rPr kumimoji="1" lang="en-US" altLang="zh-CN"/>
              <a:t> jni-library.cpp</a:t>
            </a:r>
            <a:r>
              <a:rPr kumimoji="1" lang="zh-CN" altLang="en-US"/>
              <a:t> -m64 -fPIC -shared -o jni.dylib</a:t>
            </a:r>
            <a:endParaRPr kumimoji="1" lang="zh-CN" altLang="en-US"/>
          </a:p>
          <a:p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34320" cy="1231900"/>
          </a:xfrm>
        </p:spPr>
        <p:txBody>
          <a:bodyPr/>
          <a:lstStyle/>
          <a:p>
            <a:r>
              <a:rPr kumimoji="1" lang="en-US" altLang="zh-CN"/>
              <a:t>Dynamic Link Library Example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20495" y="2628900"/>
            <a:ext cx="10791825" cy="7200265"/>
          </a:xfrm>
        </p:spPr>
        <p:txBody>
          <a:bodyPr/>
          <a:lstStyle/>
          <a:p>
            <a:r>
              <a:rPr kumimoji="1" lang="zh-CN" altLang="en-US"/>
              <a:t>import java.net.URL;</a:t>
            </a:r>
            <a:endParaRPr kumimoji="1" lang="zh-CN" altLang="en-US"/>
          </a:p>
          <a:p>
            <a:r>
              <a:rPr kumimoji="1" lang="zh-CN" altLang="en-US"/>
              <a:t>public class Main {</a:t>
            </a:r>
            <a:endParaRPr kumimoji="1" lang="zh-CN" altLang="en-US"/>
          </a:p>
          <a:p>
            <a:r>
              <a:rPr kumimoji="1" lang="zh-CN" altLang="en-US"/>
              <a:t>    static {</a:t>
            </a:r>
            <a:r>
              <a:rPr kumimoji="1" lang="en-US" altLang="zh-CN"/>
              <a:t>    final </a:t>
            </a:r>
            <a:r>
              <a:rPr kumimoji="1" lang="zh-CN" altLang="en-US"/>
              <a:t>URL url = Main.class.getResource("jni.dylib");</a:t>
            </a:r>
            <a:endParaRPr kumimoji="1" lang="zh-CN" altLang="en-US"/>
          </a:p>
          <a:p>
            <a:r>
              <a:rPr kumimoji="1" lang="zh-CN" altLang="en-US"/>
              <a:t>        System.load(url.getPath());</a:t>
            </a:r>
            <a:endParaRPr kumimoji="1" lang="zh-CN" altLang="en-US"/>
          </a:p>
          <a:p>
            <a:r>
              <a:rPr kumimoji="1" lang="zh-CN" altLang="en-US"/>
              <a:t>    }</a:t>
            </a:r>
            <a:endParaRPr kumimoji="1" lang="zh-CN" altLang="en-US"/>
          </a:p>
          <a:p>
            <a:r>
              <a:rPr kumimoji="1" lang="zh-CN" altLang="en-US"/>
              <a:t>    public static native String helloJni();</a:t>
            </a:r>
            <a:endParaRPr kumimoji="1" lang="zh-CN" altLang="en-US"/>
          </a:p>
          <a:p>
            <a:r>
              <a:rPr kumimoji="1" lang="zh-CN" altLang="en-US"/>
              <a:t>    public static void main(String[] args) {</a:t>
            </a:r>
            <a:endParaRPr kumimoji="1" lang="zh-CN" altLang="en-US"/>
          </a:p>
          <a:p>
            <a:r>
              <a:rPr kumimoji="1" lang="zh-CN" altLang="en-US"/>
              <a:t>        System.out.println(helloJni());</a:t>
            </a:r>
            <a:endParaRPr kumimoji="1" lang="zh-CN" altLang="en-US"/>
          </a:p>
          <a:p>
            <a:r>
              <a:rPr kumimoji="1" lang="zh-CN" altLang="en-US"/>
              <a:t>    }</a:t>
            </a:r>
            <a:endParaRPr kumimoji="1" lang="zh-CN" altLang="en-US"/>
          </a:p>
          <a:p>
            <a:r>
              <a:rPr kumimoji="1" lang="zh-CN" altLang="en-US"/>
              <a:t>}</a:t>
            </a:r>
            <a:endParaRPr kumimoji="1" lang="zh-CN" altLang="en-US"/>
          </a:p>
        </p:txBody>
      </p:sp>
      <p:sp>
        <p:nvSpPr>
          <p:cNvPr id="6" name="文本占位符 2"/>
          <p:cNvSpPr>
            <a:spLocks noGrp="1"/>
          </p:cNvSpPr>
          <p:nvPr/>
        </p:nvSpPr>
        <p:spPr>
          <a:xfrm>
            <a:off x="12696825" y="2628900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/>
              <a:t>//</a:t>
            </a:r>
            <a:endParaRPr kumimoji="1" lang="en-US" altLang="zh-CN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696825" y="2628900"/>
            <a:ext cx="9304655" cy="755713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Dynamic Link Library</a:t>
            </a:r>
            <a:endParaRPr kumimoji="1" lang="en-US" altLang="zh-CN"/>
          </a:p>
        </p:txBody>
      </p:sp>
      <p:pic>
        <p:nvPicPr>
          <p:cNvPr id="4" name="Picture 3" descr="openda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2628900"/>
            <a:ext cx="13385165" cy="9062720"/>
          </a:xfrm>
          <a:prstGeom prst="rect">
            <a:avLst/>
          </a:prstGeom>
        </p:spPr>
      </p:pic>
      <p:sp>
        <p:nvSpPr>
          <p:cNvPr id="6" name="文本占位符 2"/>
          <p:cNvSpPr>
            <a:spLocks noGrp="1"/>
          </p:cNvSpPr>
          <p:nvPr/>
        </p:nvSpPr>
        <p:spPr>
          <a:xfrm>
            <a:off x="14805660" y="3236595"/>
            <a:ext cx="710120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/>
              <a:t>The low-level code needs to ensure compatibility(OS &amp; CPU);</a:t>
            </a:r>
            <a:endParaRPr kumimoji="1" lang="en-US"/>
          </a:p>
          <a:p>
            <a:endParaRPr kumimoji="1" lang="en-US"/>
          </a:p>
          <a:p>
            <a:r>
              <a:rPr kumimoji="1" lang="en-US"/>
              <a:t>Each supported language is </a:t>
            </a:r>
            <a:r>
              <a:rPr kumimoji="1" lang="en-US">
                <a:sym typeface="+mn-ea"/>
              </a:rPr>
              <a:t>bound to .so/.dylib/.dll as the upper-level</a:t>
            </a:r>
            <a:r>
              <a:rPr kumimoji="1" lang="en-US"/>
              <a:t>;</a:t>
            </a:r>
            <a:endParaRPr kumimoji="1"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Dynamic Link Library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Example: https://github.com/apache/opendal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Workload: Middle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Difficulty: Hard, not only do you need to be familiar with cross platform development, but you also need to learn JNI knowledge in addition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Extention for new languages: </a:t>
            </a:r>
            <a:r>
              <a:rPr kumimoji="1" lang="en-US" altLang="zh-CN">
                <a:sym typeface="+mn-ea"/>
              </a:rPr>
              <a:t>Middle, need to encapsulate the dynamic link library for new languages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User friendliness: Good, there is a low probability of discovering that the CPU architecture or OS of your machine is not supported, but if it is, a disaster occurs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Performance: Great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Operation complexity: No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194415" cy="1231900"/>
          </a:xfrm>
        </p:spPr>
        <p:txBody>
          <a:bodyPr/>
          <a:lstStyle/>
          <a:p>
            <a:r>
              <a:rPr kumimoji="1" lang="en-US" altLang="zh-CN"/>
              <a:t>WebAssembly System Interface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7715885" cy="7200265"/>
          </a:xfrm>
        </p:spPr>
        <p:txBody>
          <a:bodyPr/>
          <a:lstStyle/>
          <a:p>
            <a:r>
              <a:rPr kumimoji="1" lang="zh-CN" altLang="en-US"/>
              <a:t>WebAssembly or wasm is a new, portable, size- and load-time-efficient format suitable for compilation to the web.</a:t>
            </a:r>
            <a:endParaRPr kumimoji="1" lang="zh-CN" altLang="en-US"/>
          </a:p>
          <a:p>
            <a:endParaRPr kumimoji="1" lang="zh-CN" altLang="en-US"/>
          </a:p>
          <a:p>
            <a:r>
              <a:rPr kumimoji="1" lang="zh-CN" altLang="en-US"/>
              <a:t>WASI allows WASM to run in non browser environments such as Linux.</a:t>
            </a:r>
            <a:endParaRPr kumimoji="1" lang="zh-CN" altLang="en-US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526905" y="3578225"/>
            <a:ext cx="12490450" cy="78155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2"/>
          </p:nvPr>
        </p:nvSpPr>
        <p:spPr>
          <a:xfrm>
            <a:off x="8907145" y="2404110"/>
            <a:ext cx="6189980" cy="995680"/>
          </a:xfrm>
        </p:spPr>
        <p:txBody>
          <a:bodyPr wrap="square"/>
          <a:lstStyle/>
          <a:p>
            <a:r>
              <a:rPr lang="en-GB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1.</a:t>
            </a:r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Introduction</a:t>
            </a:r>
            <a:endParaRPr lang="en-US" altLang="en-GB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8861425" y="3614420"/>
            <a:ext cx="6189345" cy="995680"/>
          </a:xfrm>
        </p:spPr>
        <p:txBody>
          <a:bodyPr wrap="square"/>
          <a:lstStyle/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2.Motivation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24"/>
          </p:nvPr>
        </p:nvSpPr>
        <p:spPr>
          <a:xfrm>
            <a:off x="8848725" y="4824095"/>
            <a:ext cx="6189345" cy="995680"/>
          </a:xfrm>
        </p:spPr>
        <p:txBody>
          <a:bodyPr wrap="square"/>
          <a:lstStyle/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3.Solution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6" name="文本占位符 1"/>
          <p:cNvSpPr>
            <a:spLocks noGrp="1"/>
          </p:cNvSpPr>
          <p:nvPr/>
        </p:nvSpPr>
        <p:spPr>
          <a:xfrm>
            <a:off x="15037435" y="2404110"/>
            <a:ext cx="6189980" cy="99568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4572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200" b="0" kern="120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4.Example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  <a:sym typeface="+mn-ea"/>
            </a:endParaRPr>
          </a:p>
        </p:txBody>
      </p:sp>
      <p:sp>
        <p:nvSpPr>
          <p:cNvPr id="7" name="文本占位符 2"/>
          <p:cNvSpPr>
            <a:spLocks noGrp="1"/>
          </p:cNvSpPr>
          <p:nvPr/>
        </p:nvSpPr>
        <p:spPr>
          <a:xfrm>
            <a:off x="15050770" y="3614420"/>
            <a:ext cx="6189345" cy="99568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4572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200" b="0" kern="120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5.Communication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8" name="文本占位符 3"/>
          <p:cNvSpPr>
            <a:spLocks noGrp="1"/>
          </p:cNvSpPr>
          <p:nvPr/>
        </p:nvSpPr>
        <p:spPr>
          <a:xfrm>
            <a:off x="15037435" y="4824095"/>
            <a:ext cx="6189345" cy="99568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4572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200" b="0" kern="120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6.</a:t>
            </a:r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Extention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2870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WebAssembly System Interface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Example: https://github.com/alibaba/higress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Workload: Light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Difficulty: Simple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Extention for new languages: </a:t>
            </a:r>
            <a:r>
              <a:rPr kumimoji="1" lang="en-US" altLang="zh-CN">
                <a:sym typeface="+mn-ea"/>
              </a:rPr>
              <a:t>Good, no need to modify framework code, but it's possible that the language you're good at doesn't support WASM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User friendliness: Good, only 4 basic </a:t>
            </a:r>
            <a:r>
              <a:rPr kumimoji="1" lang="en-US" altLang="zh-CN">
                <a:sym typeface="+mn-ea"/>
              </a:rPr>
              <a:t>Java</a:t>
            </a:r>
            <a:r>
              <a:rPr kumimoji="1" lang="en-US" altLang="zh-CN">
                <a:sym typeface="+mn-ea"/>
              </a:rPr>
              <a:t> types are supported d</a:t>
            </a:r>
            <a:r>
              <a:rPr kumimoji="1" lang="en-US" altLang="zh-CN">
                <a:sym typeface="+mn-ea"/>
              </a:rPr>
              <a:t>ue to the immaturity of the WASM ecosystem in Java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Performance: </a:t>
            </a:r>
            <a:r>
              <a:rPr kumimoji="1" lang="en-US" altLang="zh-CN">
                <a:sym typeface="+mn-ea"/>
              </a:rPr>
              <a:t>Performance loss due to serialization, deserialization and WASI VM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Operation complexity: No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Comparation</a:t>
            </a:r>
            <a:endParaRPr kumimoji="1" lang="en-US" altLang="zh-CN"/>
          </a:p>
        </p:txBody>
      </p:sp>
      <p:graphicFrame>
        <p:nvGraphicFramePr>
          <p:cNvPr id="4" name="Table 3"/>
          <p:cNvGraphicFramePr/>
          <p:nvPr>
            <p:custDataLst>
              <p:tags r:id="rId2"/>
            </p:custDataLst>
          </p:nvPr>
        </p:nvGraphicFramePr>
        <p:xfrm>
          <a:off x="1480185" y="4251325"/>
          <a:ext cx="20223480" cy="5213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0655"/>
                <a:gridCol w="2308225"/>
                <a:gridCol w="2383155"/>
                <a:gridCol w="2308860"/>
                <a:gridCol w="2607310"/>
                <a:gridCol w="2626360"/>
                <a:gridCol w="2682240"/>
                <a:gridCol w="2606675"/>
              </a:tblGrid>
              <a:tr h="768985">
                <a:tc>
                  <a:txBody>
                    <a:bodyPr/>
                    <a:p>
                      <a:pPr algn="ctr">
                        <a:buNone/>
                      </a:pPr>
                      <a:endParaRPr lang="en-US" sz="40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Example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/>
                        <a:t>Workload</a:t>
                      </a:r>
                      <a:endParaRPr lang="en-US" sz="40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Difficulty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Extention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Friendliness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Performance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Complexity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</a:tr>
              <a:tr h="90043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kumimoji="1" lang="en-US" altLang="zh-CN" sz="4000">
                          <a:solidFill>
                            <a:schemeClr val="bg1"/>
                          </a:solidFill>
                          <a:sym typeface="+mn-ea"/>
                        </a:rPr>
                        <a:t>SDKs</a:t>
                      </a:r>
                      <a:endParaRPr kumimoji="1" lang="en-US" altLang="zh-CN" sz="4000">
                        <a:solidFill>
                          <a:schemeClr val="bg1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dubbo-go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</a:rPr>
                        <a:t>huge</a:t>
                      </a:r>
                      <a:endParaRPr lang="en-US" sz="4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</a:rPr>
                        <a:t>hard</a:t>
                      </a:r>
                      <a:endParaRPr lang="en-US" sz="4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</a:rPr>
                        <a:t>unsupported</a:t>
                      </a:r>
                      <a:endParaRPr lang="en-US" sz="4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great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great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no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7334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Local Forward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apisix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kumimoji="1" lang="en-US" altLang="zh-CN" sz="4000">
                          <a:solidFill>
                            <a:schemeClr val="accent6"/>
                          </a:solidFill>
                          <a:sym typeface="+mn-ea"/>
                        </a:rPr>
                        <a:t>light</a:t>
                      </a:r>
                      <a:endParaRPr kumimoji="1" lang="en-US" altLang="zh-CN" sz="4000">
                        <a:solidFill>
                          <a:schemeClr val="accent6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middle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great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  <a:sym typeface="+mn-ea"/>
                        </a:rPr>
                        <a:t>middle</a:t>
                      </a:r>
                      <a:endParaRPr lang="en-US" sz="40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network,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serialization,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deserialization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olidFill>
                            <a:srgbClr val="FF0000"/>
                          </a:solidFill>
                          <a:sym typeface="+mn-ea"/>
                        </a:rPr>
                        <a:t>start processes</a:t>
                      </a:r>
                      <a:endParaRPr kumimoji="1" lang="en-US" altLang="zh-CN" sz="40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</a:tr>
              <a:tr h="75692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3200">
                          <a:solidFill>
                            <a:schemeClr val="bg1"/>
                          </a:solidFill>
                        </a:rPr>
                        <a:t>Native Library</a:t>
                      </a:r>
                      <a:endParaRPr lang="en-US" sz="32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opendal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olidFill>
                            <a:schemeClr val="bg1"/>
                          </a:solidFill>
                          <a:sym typeface="+mn-ea"/>
                        </a:rPr>
                        <a:t>middle</a:t>
                      </a:r>
                      <a:endParaRPr kumimoji="1" lang="en-US" altLang="zh-CN" sz="4000">
                        <a:solidFill>
                          <a:schemeClr val="bg1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</a:rPr>
                        <a:t>hard</a:t>
                      </a:r>
                      <a:endParaRPr lang="en-US" sz="4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olidFill>
                            <a:schemeClr val="bg1"/>
                          </a:solidFill>
                          <a:sym typeface="+mn-ea"/>
                        </a:rPr>
                        <a:t>middle</a:t>
                      </a:r>
                      <a:endParaRPr kumimoji="1" lang="en-US" altLang="zh-CN" sz="4000">
                        <a:solidFill>
                          <a:schemeClr val="bg1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good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  <a:sym typeface="+mn-ea"/>
                        </a:rPr>
                        <a:t>great</a:t>
                      </a:r>
                      <a:endParaRPr lang="en-US" sz="4000">
                        <a:solidFill>
                          <a:schemeClr val="accent6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no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1232535">
                <a:tc>
                  <a:txBody>
                    <a:bodyPr/>
                    <a:p>
                      <a:pPr algn="ctr">
                        <a:lnSpc>
                          <a:spcPct val="18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WASI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higress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kumimoji="1" lang="en-US" altLang="zh-CN" sz="4000">
                          <a:solidFill>
                            <a:schemeClr val="accent6"/>
                          </a:solidFill>
                          <a:sym typeface="+mn-ea"/>
                        </a:rPr>
                        <a:t>light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simple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good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good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serialization,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deserialization,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WASI VM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no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US" altLang="zh-CN" sz="960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Example</a:t>
            </a:r>
            <a:endParaRPr lang="en-US" altLang="en-GB" sz="9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7623175" cy="1231900"/>
          </a:xfrm>
        </p:spPr>
        <p:txBody>
          <a:bodyPr/>
          <a:lstStyle/>
          <a:p>
            <a:r>
              <a:rPr kumimoji="1" lang="en-US" altLang="zh-CN"/>
              <a:t>Deploy shenyu-admin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5081885" y="3578225"/>
            <a:ext cx="6969760" cy="7200265"/>
          </a:xfrm>
        </p:spPr>
        <p:txBody>
          <a:bodyPr/>
          <a:lstStyle/>
          <a:p>
            <a:r>
              <a:rPr kumimoji="1" lang="zh-CN" altLang="en-US">
                <a:sym typeface="+mn-ea"/>
              </a:rPr>
              <a:t>https://shenyu.apache.org/docs/next/deployment/deployment-before</a:t>
            </a:r>
            <a:endParaRPr kumimoji="1" lang="zh-CN" altLang="en-US"/>
          </a:p>
        </p:txBody>
      </p:sp>
      <p:pic>
        <p:nvPicPr>
          <p:cNvPr id="4" name="Picture 3" descr="17212198049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3578225"/>
            <a:ext cx="11861800" cy="92075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91470" cy="1231900"/>
          </a:xfrm>
        </p:spPr>
        <p:txBody>
          <a:bodyPr/>
          <a:lstStyle/>
          <a:p>
            <a:r>
              <a:rPr kumimoji="1" lang="en-US" altLang="zh-CN"/>
              <a:t>Deploy shenyu-examples-http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5081885" y="3578225"/>
            <a:ext cx="6969760" cy="7200265"/>
          </a:xfrm>
        </p:spPr>
        <p:txBody>
          <a:bodyPr/>
          <a:lstStyle/>
          <a:p>
            <a:r>
              <a:rPr kumimoji="1" lang="zh-CN" altLang="en-US"/>
              <a:t>https://shenyu.apache.org/docs/next/quick-start/quick-start-http</a:t>
            </a:r>
            <a:endParaRPr kumimoji="1" lang="zh-CN" altLang="en-US"/>
          </a:p>
        </p:txBody>
      </p:sp>
      <p:pic>
        <p:nvPicPr>
          <p:cNvPr id="5" name="图片 4" descr="企业微信截图_0c61e679-c33e-49fe-acbb-3e87b68c84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185" y="3578225"/>
            <a:ext cx="13601700" cy="901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525125" cy="1231900"/>
          </a:xfrm>
        </p:spPr>
        <p:txBody>
          <a:bodyPr/>
          <a:lstStyle/>
          <a:p>
            <a:r>
              <a:rPr kumimoji="1" lang="en-US" altLang="zh-CN"/>
              <a:t>Registered M</a:t>
            </a:r>
            <a:r>
              <a:rPr kumimoji="1" lang="en-US" altLang="zh-CN">
                <a:sym typeface="+mn-ea"/>
              </a:rPr>
              <a:t>etadata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/>
              <a:t>https://shenyu.apache.org/docs/next/quick-start/quick-start-http</a:t>
            </a:r>
            <a:endParaRPr kumimoji="1" lang="zh-CN" altLang="en-US"/>
          </a:p>
        </p:txBody>
      </p:sp>
      <p:pic>
        <p:nvPicPr>
          <p:cNvPr id="5" name="Picture 4" descr="172122184723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80185" y="3578225"/>
            <a:ext cx="17790160" cy="911733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525125" cy="1231900"/>
          </a:xfrm>
        </p:spPr>
        <p:txBody>
          <a:bodyPr/>
          <a:lstStyle/>
          <a:p>
            <a:r>
              <a:rPr kumimoji="1" lang="en-US" altLang="zh-CN"/>
              <a:t>Registered Selector and Rules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/>
              <a:t>https://shenyu.apache.org/docs/next/quick-start/quick-start-http</a:t>
            </a:r>
            <a:endParaRPr kumimoji="1" lang="zh-CN" altLang="en-US"/>
          </a:p>
        </p:txBody>
      </p:sp>
      <p:pic>
        <p:nvPicPr>
          <p:cNvPr id="6" name="图片 5" descr="企业微信截图_cc8ea37d-550d-4f03-98a0-cb686028b5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185" y="3578225"/>
            <a:ext cx="17846040" cy="850709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525125" cy="1231900"/>
          </a:xfrm>
        </p:spPr>
        <p:txBody>
          <a:bodyPr/>
          <a:lstStyle/>
          <a:p>
            <a:r>
              <a:rPr kumimoji="1" lang="en-US" altLang="zh-CN"/>
              <a:t>Data Sync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/>
              <a:t>https://shenyu.apache.org/docs/next/quick-start/quick-start-http</a:t>
            </a:r>
            <a:endParaRPr kumimoji="1" lang="zh-CN" altLang="en-US"/>
          </a:p>
        </p:txBody>
      </p:sp>
      <p:pic>
        <p:nvPicPr>
          <p:cNvPr id="6" name="图片 5" descr="/Users/admin/Desktop/shenyu-config-processor-en.pngshenyu-config-processor-en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80185" y="3606800"/>
            <a:ext cx="17846040" cy="844994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Deploy shenyu-bootstrap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7693005" y="4152900"/>
            <a:ext cx="4945380" cy="5410200"/>
          </a:xfrm>
        </p:spPr>
        <p:txBody>
          <a:bodyPr/>
          <a:lstStyle/>
          <a:p>
            <a:r>
              <a:rPr kumimoji="1" lang="zh-CN" altLang="en-US">
                <a:sym typeface="+mn-ea"/>
              </a:rPr>
              <a:t>https://shenyu.apache.org/docs/next/deployment/deployment-local</a:t>
            </a:r>
            <a:endParaRPr kumimoji="1" lang="zh-CN" altLang="en-US">
              <a:sym typeface="+mn-ea"/>
            </a:endParaRPr>
          </a:p>
          <a:p>
            <a:endParaRPr kumimoji="1" lang="en-US" altLang="zh-CN"/>
          </a:p>
          <a:p>
            <a:r>
              <a:rPr kumimoji="1" lang="en-US" altLang="zh-CN"/>
              <a:t>curl -X GET http://localhost:9195/http/order/findById?id=123</a:t>
            </a:r>
            <a:endParaRPr kumimoji="1" lang="en-US" altLang="zh-CN"/>
          </a:p>
        </p:txBody>
      </p:sp>
      <p:pic>
        <p:nvPicPr>
          <p:cNvPr id="4" name="Picture 3" descr="shenyu-architecture-3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3578225"/>
            <a:ext cx="15128240" cy="905891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3368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Runtime in shenyu-bootstrap</a:t>
            </a:r>
            <a:endParaRPr kumimoji="1" lang="en-US" altLang="zh-CN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 descr="plugin-chain-execute-en"/>
          <p:cNvPicPr>
            <a:picLocks noChangeAspect="1"/>
          </p:cNvPicPr>
          <p:nvPr/>
        </p:nvPicPr>
        <p:blipFill>
          <a:blip r:embed="rId2"/>
          <a:srcRect l="14351" t="3905" r="8284" b="7030"/>
          <a:stretch>
            <a:fillRect/>
          </a:stretch>
        </p:blipFill>
        <p:spPr>
          <a:xfrm>
            <a:off x="11721465" y="3578225"/>
            <a:ext cx="6478905" cy="7910830"/>
          </a:xfrm>
          <a:prstGeom prst="rect">
            <a:avLst/>
          </a:prstGeom>
        </p:spPr>
      </p:pic>
      <p:pic>
        <p:nvPicPr>
          <p:cNvPr id="5" name="Picture 4" descr="Collaboration between Plugins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13824" t="8503" r="12687" b="13325"/>
          <a:stretch>
            <a:fillRect/>
          </a:stretch>
        </p:blipFill>
        <p:spPr>
          <a:xfrm>
            <a:off x="1480185" y="3578225"/>
            <a:ext cx="8121650" cy="79165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嘉宾姓名 / Title"/>
          <p:cNvSpPr txBox="1"/>
          <p:nvPr/>
        </p:nvSpPr>
        <p:spPr>
          <a:xfrm>
            <a:off x="1750490" y="7953360"/>
            <a:ext cx="20957109" cy="729770"/>
          </a:xfrm>
          <a:prstGeom prst="rect">
            <a:avLst/>
          </a:prstGeom>
        </p:spPr>
        <p:txBody>
          <a:bodyPr lIns="45719" tIns="45719" rIns="45719" bIns="45719" anchor="ctr">
            <a:noAutofit/>
          </a:bodyPr>
          <a:lstStyle>
            <a:lvl1pPr marL="228600" indent="-228600" algn="l" defTabSz="2438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3200" b="0" i="0" kern="1200" spc="64">
                <a:solidFill>
                  <a:srgbClr val="FFFFFF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GB" sz="4400" dirty="0" err="1">
                <a:solidFill>
                  <a:srgbClr val="EB9E43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https://github.com/loongs-zhang/ACOCA2024-PlayWithWASM</a:t>
            </a:r>
            <a:endParaRPr lang="en-US" altLang="en-GB" sz="4400" dirty="0" err="1">
              <a:solidFill>
                <a:srgbClr val="EB9E43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GB" altLang="zh-CN" sz="9600">
                <a:sym typeface="+mn-ea"/>
              </a:rPr>
              <a:t>Introduction</a:t>
            </a:r>
            <a:endParaRPr lang="en-GB" altLang="zh-CN" sz="96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3368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How to Match</a:t>
            </a:r>
            <a:endParaRPr kumimoji="1" lang="en-US" altLang="zh-CN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6985635" cy="7200265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curl -X GET http://localhost:9195/http/order/findById?id=123</a:t>
            </a:r>
            <a:endParaRPr kumimoji="1" lang="zh-CN" altLang="en-US"/>
          </a:p>
        </p:txBody>
      </p:sp>
      <p:pic>
        <p:nvPicPr>
          <p:cNvPr id="6" name="图片 5" descr="flow-condi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600" y="3578225"/>
            <a:ext cx="12864465" cy="719963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US" altLang="zh-CN" sz="960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Communication</a:t>
            </a:r>
            <a:endParaRPr lang="en-US" altLang="zh-CN" sz="9600">
              <a:latin typeface="OPPOSans R" pitchFamily="18" charset="-122"/>
              <a:ea typeface="OPPOSans R" pitchFamily="18" charset="-122"/>
              <a:cs typeface="OPPOSans R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zh-CN" altLang="en-US"/>
              <a:t>Pass </a:t>
            </a:r>
            <a:r>
              <a:rPr kumimoji="1" lang="en-US" altLang="zh-CN"/>
              <a:t>A</a:t>
            </a:r>
            <a:r>
              <a:rPr kumimoji="1" lang="zh-CN" altLang="en-US"/>
              <a:t>rgs to </a:t>
            </a:r>
            <a:r>
              <a:rPr kumimoji="1" lang="en-US" altLang="zh-CN"/>
              <a:t>A</a:t>
            </a:r>
            <a:r>
              <a:rPr kumimoji="1" lang="zh-CN" altLang="en-US"/>
              <a:t>nother </a:t>
            </a:r>
            <a:r>
              <a:rPr kumimoji="1" lang="en-US" altLang="zh-CN"/>
              <a:t>L</a:t>
            </a:r>
            <a:r>
              <a:rPr kumimoji="1" lang="zh-CN" altLang="en-US"/>
              <a:t>anguage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 sz="2800"/>
              <a:t>public </a:t>
            </a:r>
            <a:r>
              <a:rPr kumimoji="1" lang="zh-CN" altLang="en-US" sz="2800"/>
              <a:t>class RustWasmPlugin extends AbstractWasmPlugin {</a:t>
            </a:r>
            <a:endParaRPr kumimoji="1" lang="zh-CN" altLang="en-US" sz="2800"/>
          </a:p>
          <a:p>
            <a:r>
              <a:rPr kumimoji="1" lang="zh-CN" altLang="en-US" sz="2800"/>
              <a:t>    protected Map&lt;String, Func&gt; initWasmCallJavaFunc(final Store&lt;Void&gt; store) {</a:t>
            </a:r>
            <a:endParaRPr kumimoji="1" lang="zh-CN" altLang="en-US" sz="2800"/>
          </a:p>
          <a:p>
            <a:r>
              <a:rPr kumimoji="1" lang="zh-CN" altLang="en-US" sz="2800"/>
              <a:t>        Map&lt;String, Func&gt; funcMap = new HashMap&lt;&gt;();</a:t>
            </a:r>
            <a:endParaRPr kumimoji="1" lang="zh-CN" altLang="en-US" sz="2800"/>
          </a:p>
          <a:p>
            <a:r>
              <a:rPr kumimoji="1" lang="zh-CN" altLang="en-US" sz="2800"/>
              <a:t>        funcMap.put("get_args", WasmFunctions.wrap(store, WasmValType.I64, WasmValType.I64, WasmValType.I32, WasmValType.I32,</a:t>
            </a:r>
            <a:endParaRPr kumimoji="1" lang="zh-CN" altLang="en-US" sz="2800"/>
          </a:p>
          <a:p>
            <a:r>
              <a:rPr kumimoji="1" lang="zh-CN" altLang="en-US" sz="2800"/>
              <a:t>            (argId, addr, len) -&gt; {</a:t>
            </a:r>
            <a:endParaRPr kumimoji="1" lang="zh-CN" altLang="en-US" sz="2800"/>
          </a:p>
          <a:p>
            <a:r>
              <a:rPr kumimoji="1" lang="zh-CN" altLang="en-US" sz="2800"/>
              <a:t>                </a:t>
            </a:r>
            <a:r>
              <a:rPr kumimoji="1" lang="zh-CN" altLang="en-US" sz="2800">
                <a:sym typeface="+mn-ea"/>
              </a:rPr>
              <a:t>ByteBuffer buf = super.getBuffer();</a:t>
            </a:r>
            <a:endParaRPr kumimoji="1" lang="zh-CN" altLang="en-US" sz="2800"/>
          </a:p>
          <a:p>
            <a:r>
              <a:rPr kumimoji="1" lang="zh-CN" altLang="en-US" sz="2800"/>
              <a:t>                </a:t>
            </a:r>
            <a:r>
              <a:rPr kumimoji="1" lang="zh-CN" altLang="en-US" sz="2800">
                <a:sym typeface="+mn-ea"/>
              </a:rPr>
              <a:t>String config = "hello from java " + argId;</a:t>
            </a:r>
            <a:endParaRPr kumimoji="1" lang="zh-CN" altLang="en-US" sz="2800"/>
          </a:p>
          <a:p>
            <a:r>
              <a:rPr kumimoji="1" lang="zh-CN" altLang="en-US" sz="2800"/>
              <a:t>                for (int i = 0; i &lt; len &amp;&amp; i &lt; config.length(); i++) {</a:t>
            </a:r>
            <a:endParaRPr kumimoji="1" lang="zh-CN" altLang="en-US" sz="2800"/>
          </a:p>
          <a:p>
            <a:r>
              <a:rPr kumimoji="1" lang="zh-CN" altLang="en-US" sz="2800"/>
              <a:t>                    buf.put(addr.intValue() + i, (byte) config.charAt(i));</a:t>
            </a:r>
            <a:endParaRPr kumimoji="1" lang="zh-CN" altLang="en-US" sz="2800"/>
          </a:p>
          <a:p>
            <a:r>
              <a:rPr kumimoji="1" lang="zh-CN" altLang="en-US" sz="2800"/>
              <a:t>                }</a:t>
            </a:r>
            <a:endParaRPr kumimoji="1" lang="zh-CN" altLang="en-US" sz="2800"/>
          </a:p>
          <a:p>
            <a:r>
              <a:rPr kumimoji="1" lang="zh-CN" altLang="en-US" sz="2800"/>
              <a:t>                return Math.min(config.length(), len);</a:t>
            </a:r>
            <a:endParaRPr kumimoji="1" lang="zh-CN" altLang="en-US" sz="2800"/>
          </a:p>
          <a:p>
            <a:r>
              <a:rPr kumimoji="1" lang="zh-CN" altLang="en-US" sz="2800"/>
              <a:t>            }));</a:t>
            </a:r>
            <a:endParaRPr kumimoji="1" lang="zh-CN" altLang="en-US" sz="2800"/>
          </a:p>
          <a:p>
            <a:r>
              <a:rPr kumimoji="1" lang="zh-CN" altLang="en-US" sz="2800"/>
              <a:t> </a:t>
            </a:r>
            <a:r>
              <a:rPr kumimoji="1" lang="en-US" altLang="zh-CN" sz="2800"/>
              <a:t>       return funcMap;</a:t>
            </a:r>
            <a:endParaRPr kumimoji="1" lang="en-US" altLang="zh-CN" sz="2800"/>
          </a:p>
          <a:p>
            <a:r>
              <a:rPr kumimoji="1" lang="en-US" altLang="zh-CN" sz="2800"/>
              <a:t>    }</a:t>
            </a:r>
            <a:endParaRPr kumimoji="1" lang="en-US" altLang="zh-CN" sz="2800"/>
          </a:p>
          <a:p>
            <a:r>
              <a:rPr kumimoji="1" lang="en-US" altLang="zh-CN" sz="2800"/>
              <a:t>}</a:t>
            </a:r>
            <a:endParaRPr kumimoji="1" lang="en-US" altLang="zh-CN" sz="2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zh-CN" altLang="en-US"/>
              <a:t>Pass </a:t>
            </a:r>
            <a:r>
              <a:rPr kumimoji="1" lang="en-US" altLang="zh-CN"/>
              <a:t>A</a:t>
            </a:r>
            <a:r>
              <a:rPr kumimoji="1" lang="zh-CN" altLang="en-US"/>
              <a:t>rgs to </a:t>
            </a:r>
            <a:r>
              <a:rPr kumimoji="1" lang="en-US" altLang="zh-CN"/>
              <a:t>A</a:t>
            </a:r>
            <a:r>
              <a:rPr kumimoji="1" lang="zh-CN" altLang="en-US"/>
              <a:t>nother </a:t>
            </a:r>
            <a:r>
              <a:rPr kumimoji="1" lang="en-US" altLang="zh-CN"/>
              <a:t>L</a:t>
            </a:r>
            <a:r>
              <a:rPr kumimoji="1" lang="zh-CN" altLang="en-US"/>
              <a:t>anguage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5800" cy="7200265"/>
          </a:xfrm>
        </p:spPr>
        <p:txBody>
          <a:bodyPr/>
          <a:lstStyle/>
          <a:p>
            <a:r>
              <a:rPr kumimoji="1" lang="en-US" altLang="zh-CN" sz="2800"/>
              <a:t>// rust code</a:t>
            </a:r>
            <a:endParaRPr kumimoji="1" lang="en-US" altLang="zh-CN" sz="2800"/>
          </a:p>
          <a:p>
            <a:r>
              <a:rPr kumimoji="1" lang="en-US" altLang="zh-CN" sz="2800"/>
              <a:t>#[link(wasm_import_module = "shenyu")]</a:t>
            </a:r>
            <a:endParaRPr kumimoji="1" lang="en-US" altLang="zh-CN" sz="2800"/>
          </a:p>
          <a:p>
            <a:r>
              <a:rPr kumimoji="1" lang="en-US" altLang="zh-CN" sz="2800"/>
              <a:t>extern "C" {</a:t>
            </a:r>
            <a:endParaRPr kumimoji="1" lang="en-US" altLang="zh-CN" sz="2800"/>
          </a:p>
          <a:p>
            <a:r>
              <a:rPr kumimoji="1" lang="en-US" altLang="zh-CN" sz="2800"/>
              <a:t>    fn get_args(arg_id: i64, addr: i64, len: i32) -&gt; i32;</a:t>
            </a:r>
            <a:endParaRPr kumimoji="1" lang="en-US" altLang="zh-CN" sz="2800"/>
          </a:p>
          <a:p>
            <a:r>
              <a:rPr kumimoji="1" lang="en-US" altLang="zh-CN" sz="2800"/>
              <a:t>}</a:t>
            </a:r>
            <a:endParaRPr kumimoji="1" lang="en-US" altLang="zh-CN" sz="2800"/>
          </a:p>
        </p:txBody>
      </p:sp>
      <p:sp>
        <p:nvSpPr>
          <p:cNvPr id="6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2696825" y="3578225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800"/>
              <a:t>#[no_mangle]</a:t>
            </a:r>
            <a:endParaRPr kumimoji="1" lang="zh-CN" altLang="en-US" sz="2800"/>
          </a:p>
          <a:p>
            <a:r>
              <a:rPr kumimoji="1" lang="zh-CN" altLang="en-US" sz="2800"/>
              <a:t>pub unsafe extern "C" fn execute(arg_id: i64) {</a:t>
            </a:r>
            <a:endParaRPr kumimoji="1" lang="zh-CN" altLang="en-US" sz="2800"/>
          </a:p>
          <a:p>
            <a:r>
              <a:rPr kumimoji="1" lang="zh-CN" altLang="en-US" sz="2800"/>
              <a:t>    let mut buf = [0u8; 32];</a:t>
            </a:r>
            <a:endParaRPr kumimoji="1" lang="zh-CN" altLang="en-US" sz="2800"/>
          </a:p>
          <a:p>
            <a:r>
              <a:rPr kumimoji="1" lang="zh-CN" altLang="en-US" sz="2800"/>
              <a:t>    let buf_ptr = buf.as_mut_ptr() as i64;</a:t>
            </a:r>
            <a:endParaRPr kumimoji="1" lang="zh-CN" altLang="en-US" sz="2800"/>
          </a:p>
          <a:p>
            <a:r>
              <a:rPr kumimoji="1" lang="zh-CN" altLang="en-US" sz="2800"/>
              <a:t>    // get arg from java</a:t>
            </a:r>
            <a:endParaRPr kumimoji="1" lang="zh-CN" altLang="en-US" sz="2800"/>
          </a:p>
          <a:p>
            <a:r>
              <a:rPr kumimoji="1" lang="zh-CN" altLang="en-US" sz="2800"/>
              <a:t>    let len = get_args(arg_id, buf_ptr, buf.len() as i32);</a:t>
            </a:r>
            <a:endParaRPr kumimoji="1" lang="zh-CN" altLang="en-US" sz="2800"/>
          </a:p>
          <a:p>
            <a:r>
              <a:rPr kumimoji="1" lang="zh-CN" altLang="en-US" sz="2800"/>
              <a:t>    let java_arg = std::str::from_utf8(&amp;buf[..len as usize]).unwrap();</a:t>
            </a:r>
            <a:endParaRPr kumimoji="1" lang="zh-CN" altLang="en-US" sz="2800"/>
          </a:p>
          <a:p>
            <a:r>
              <a:rPr kumimoji="1" lang="zh-CN" altLang="en-US" sz="2800"/>
              <a:t>    eprintln!("rust side-&gt; recv:{}", java_arg);</a:t>
            </a:r>
            <a:endParaRPr kumimoji="1" lang="zh-CN" altLang="en-US" sz="2800"/>
          </a:p>
          <a:p>
            <a:r>
              <a:rPr kumimoji="1" lang="zh-CN" altLang="en-US" sz="2800"/>
              <a:t>}</a:t>
            </a:r>
            <a:endParaRPr kumimoji="1" lang="zh-CN" altLang="en-US" sz="2800"/>
          </a:p>
          <a:p>
            <a:endParaRPr kumimoji="1" lang="zh-CN" altLang="en-US" sz="28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zh-CN" altLang="en-US"/>
              <a:t>Pass </a:t>
            </a:r>
            <a:r>
              <a:rPr kumimoji="1" lang="en-US" altLang="zh-CN"/>
              <a:t>R</a:t>
            </a:r>
            <a:r>
              <a:rPr kumimoji="1" lang="zh-CN" altLang="en-US"/>
              <a:t>esult to Java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 sz="2800"/>
              <a:t>public </a:t>
            </a:r>
            <a:r>
              <a:rPr kumimoji="1" lang="zh-CN" altLang="en-US" sz="2800"/>
              <a:t>class RustWasmPlugin extends AbstractWasmPlugin {</a:t>
            </a:r>
            <a:endParaRPr kumimoji="1" lang="zh-CN" altLang="en-US" sz="2800"/>
          </a:p>
          <a:p>
            <a:r>
              <a:rPr kumimoji="1" lang="zh-CN" altLang="en-US" sz="2800"/>
              <a:t>    protected Map&lt;String, Func&gt; initWasmCallJavaFunc(final Store&lt;Void&gt; store) {</a:t>
            </a:r>
            <a:endParaRPr kumimoji="1" lang="zh-CN" altLang="en-US" sz="2800"/>
          </a:p>
          <a:p>
            <a:r>
              <a:rPr kumimoji="1" lang="zh-CN" altLang="en-US" sz="2800"/>
              <a:t>        Map&lt;String, Func&gt; funcMap = new HashMap&lt;&gt;();</a:t>
            </a:r>
            <a:endParaRPr kumimoji="1" lang="zh-CN" altLang="en-US" sz="2800"/>
          </a:p>
          <a:p>
            <a:r>
              <a:rPr kumimoji="1" lang="zh-CN" altLang="en-US" sz="2800"/>
              <a:t>        funcMap.put("put_result", WasmFunctions.wrap(store, WasmValType.I64, WasmValType.I64, WasmValType.I32,</a:t>
            </a:r>
            <a:endParaRPr kumimoji="1" lang="zh-CN" altLang="en-US" sz="2800"/>
          </a:p>
          <a:p>
            <a:r>
              <a:rPr kumimoji="1" lang="zh-CN" altLang="en-US" sz="2800"/>
              <a:t>            (argId, addr, len) -&gt; {</a:t>
            </a:r>
            <a:endParaRPr kumimoji="1" lang="zh-CN" altLang="en-US" sz="2800"/>
          </a:p>
          <a:p>
            <a:r>
              <a:rPr kumimoji="1" lang="en-US" altLang="zh-CN" sz="2800"/>
              <a:t>                </a:t>
            </a:r>
            <a:r>
              <a:rPr kumimoji="1" lang="zh-CN" altLang="en-US" sz="2800"/>
              <a:t>ByteBuffer buf = super.getBuffer();</a:t>
            </a:r>
            <a:endParaRPr kumimoji="1" lang="zh-CN" altLang="en-US" sz="2800"/>
          </a:p>
          <a:p>
            <a:r>
              <a:rPr kumimoji="1" lang="zh-CN" altLang="en-US" sz="2800"/>
              <a:t>                byte[] bytes = new byte[len];</a:t>
            </a:r>
            <a:endParaRPr kumimoji="1" lang="zh-CN" altLang="en-US" sz="2800"/>
          </a:p>
          <a:p>
            <a:r>
              <a:rPr kumimoji="1" lang="zh-CN" altLang="en-US" sz="2800"/>
              <a:t>                for (int i = 0; i &lt; len; i++) {</a:t>
            </a:r>
            <a:endParaRPr kumimoji="1" lang="zh-CN" altLang="en-US" sz="2800"/>
          </a:p>
          <a:p>
            <a:r>
              <a:rPr kumimoji="1" lang="zh-CN" altLang="en-US" sz="2800"/>
              <a:t>                    bytes[i] = buf.get(addr.intValue() + i);</a:t>
            </a:r>
            <a:endParaRPr kumimoji="1" lang="zh-CN" altLang="en-US" sz="2800"/>
          </a:p>
          <a:p>
            <a:r>
              <a:rPr kumimoji="1" lang="zh-CN" altLang="en-US" sz="2800"/>
              <a:t>                }</a:t>
            </a:r>
            <a:endParaRPr kumimoji="1" lang="zh-CN" altLang="en-US" sz="2800"/>
          </a:p>
          <a:p>
            <a:r>
              <a:rPr kumimoji="1" lang="zh-CN" altLang="en-US" sz="2800"/>
              <a:t>                String result = new String(bytes, StandardCharsets.UTF_8);</a:t>
            </a:r>
            <a:endParaRPr kumimoji="1" lang="zh-CN" altLang="en-US" sz="2800"/>
          </a:p>
          <a:p>
            <a:r>
              <a:rPr kumimoji="1" lang="zh-CN" altLang="en-US" sz="2800"/>
              <a:t>                LOG.info("java side-&gt;" + result);</a:t>
            </a:r>
            <a:endParaRPr kumimoji="1" lang="zh-CN" altLang="en-US" sz="2800"/>
          </a:p>
          <a:p>
            <a:r>
              <a:rPr kumimoji="1" lang="zh-CN" altLang="en-US" sz="2800"/>
              <a:t>            }));</a:t>
            </a:r>
            <a:endParaRPr kumimoji="1" lang="zh-CN" altLang="en-US" sz="2800"/>
          </a:p>
          <a:p>
            <a:r>
              <a:rPr kumimoji="1" lang="zh-CN" altLang="en-US" sz="2800"/>
              <a:t> </a:t>
            </a:r>
            <a:r>
              <a:rPr kumimoji="1" lang="en-US" altLang="zh-CN" sz="2800"/>
              <a:t>       return funcMap;</a:t>
            </a:r>
            <a:endParaRPr kumimoji="1" lang="en-US" altLang="zh-CN" sz="2800"/>
          </a:p>
          <a:p>
            <a:r>
              <a:rPr kumimoji="1" lang="en-US" altLang="zh-CN" sz="2800"/>
              <a:t>    }</a:t>
            </a:r>
            <a:endParaRPr kumimoji="1" lang="en-US" altLang="zh-CN" sz="2800"/>
          </a:p>
          <a:p>
            <a:r>
              <a:rPr kumimoji="1" lang="en-US" altLang="zh-CN" sz="2800"/>
              <a:t>}</a:t>
            </a:r>
            <a:endParaRPr kumimoji="1" lang="en-US" altLang="zh-CN" sz="28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zh-CN" altLang="en-US">
                <a:sym typeface="+mn-ea"/>
              </a:rPr>
              <a:t>Pass </a:t>
            </a:r>
            <a:r>
              <a:rPr kumimoji="1" lang="en-US" altLang="zh-CN">
                <a:sym typeface="+mn-ea"/>
              </a:rPr>
              <a:t>R</a:t>
            </a:r>
            <a:r>
              <a:rPr kumimoji="1" lang="zh-CN" altLang="en-US">
                <a:sym typeface="+mn-ea"/>
              </a:rPr>
              <a:t>esult to Java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5800" cy="7200265"/>
          </a:xfrm>
        </p:spPr>
        <p:txBody>
          <a:bodyPr/>
          <a:lstStyle/>
          <a:p>
            <a:r>
              <a:rPr kumimoji="1" lang="en-US" altLang="zh-CN" sz="2800"/>
              <a:t>// rust code</a:t>
            </a:r>
            <a:endParaRPr kumimoji="1" lang="en-US" altLang="zh-CN" sz="2800"/>
          </a:p>
          <a:p>
            <a:r>
              <a:rPr kumimoji="1" lang="en-US" altLang="zh-CN" sz="2800"/>
              <a:t>#[link(wasm_import_module = "shenyu")]</a:t>
            </a:r>
            <a:endParaRPr kumimoji="1" lang="en-US" altLang="zh-CN" sz="2800"/>
          </a:p>
          <a:p>
            <a:r>
              <a:rPr kumimoji="1" lang="en-US" altLang="zh-CN" sz="2800"/>
              <a:t>extern "C" {</a:t>
            </a:r>
            <a:endParaRPr kumimoji="1" lang="en-US" altLang="zh-CN" sz="2800"/>
          </a:p>
          <a:p>
            <a:r>
              <a:rPr kumimoji="1" lang="en-US" altLang="zh-CN" sz="2800"/>
              <a:t>    fn put_result(arg_id: i64, addr: i64, len: i32);</a:t>
            </a:r>
            <a:endParaRPr kumimoji="1" lang="en-US" altLang="zh-CN" sz="2800"/>
          </a:p>
          <a:p>
            <a:r>
              <a:rPr kumimoji="1" lang="en-US" altLang="zh-CN" sz="2800"/>
              <a:t>}</a:t>
            </a:r>
            <a:endParaRPr kumimoji="1" lang="en-US" altLang="zh-CN" sz="2800"/>
          </a:p>
        </p:txBody>
      </p:sp>
      <p:sp>
        <p:nvSpPr>
          <p:cNvPr id="6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2696825" y="3578225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800"/>
              <a:t>#[no_mangle]</a:t>
            </a:r>
            <a:endParaRPr kumimoji="1" lang="zh-CN" altLang="en-US" sz="2800"/>
          </a:p>
          <a:p>
            <a:r>
              <a:rPr kumimoji="1" lang="zh-CN" altLang="en-US" sz="2800"/>
              <a:t>pub unsafe extern "C" fn execute(arg_id: i64) {</a:t>
            </a:r>
            <a:endParaRPr kumimoji="1" lang="zh-CN" altLang="en-US" sz="2800"/>
          </a:p>
          <a:p>
            <a:r>
              <a:rPr kumimoji="1" lang="zh-CN" altLang="en-US" sz="2800"/>
              <a:t>    // pass rust result to java</a:t>
            </a:r>
            <a:endParaRPr kumimoji="1" lang="zh-CN" altLang="en-US" sz="2800"/>
          </a:p>
          <a:p>
            <a:r>
              <a:rPr kumimoji="1" lang="zh-CN" altLang="en-US" sz="2800"/>
              <a:t>    let rust_result = "rust result".as_bytes();</a:t>
            </a:r>
            <a:endParaRPr kumimoji="1" lang="zh-CN" altLang="en-US" sz="2800"/>
          </a:p>
          <a:p>
            <a:r>
              <a:rPr kumimoji="1" lang="zh-CN" altLang="en-US" sz="2800"/>
              <a:t>    let result_ptr = rust_result.as_ptr() as i64;</a:t>
            </a:r>
            <a:endParaRPr kumimoji="1" lang="zh-CN" altLang="en-US" sz="2800"/>
          </a:p>
          <a:p>
            <a:r>
              <a:rPr kumimoji="1" lang="zh-CN" altLang="en-US" sz="2800"/>
              <a:t>    put_result(arg_id, result_ptr, rust_result.len() as i32);</a:t>
            </a:r>
            <a:endParaRPr kumimoji="1" lang="zh-CN" altLang="en-US" sz="2800"/>
          </a:p>
          <a:p>
            <a:r>
              <a:rPr kumimoji="1" lang="zh-CN" altLang="en-US" sz="2800"/>
              <a:t>}</a:t>
            </a:r>
            <a:endParaRPr kumimoji="1" lang="zh-CN" altLang="en-US" sz="2800"/>
          </a:p>
          <a:p>
            <a:endParaRPr kumimoji="1" lang="zh-CN" altLang="en-US" sz="28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US" altLang="zh-CN" sz="960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Extention</a:t>
            </a:r>
            <a:endParaRPr lang="en-US" altLang="en-GB" sz="96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Use RustHttpClientPlugin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/>
              <a:t>1. Add dependency to ${shenyu}/shenyu-bootstrap/pom.xml</a:t>
            </a:r>
            <a:endParaRPr kumimoji="1" lang="zh-CN" altLang="en-US"/>
          </a:p>
          <a:p>
            <a:r>
              <a:rPr kumimoji="1" lang="zh-CN" altLang="en-US"/>
              <a:t>&lt;dependency&gt;</a:t>
            </a:r>
            <a:endParaRPr kumimoji="1" lang="zh-CN" altLang="en-US"/>
          </a:p>
          <a:p>
            <a:r>
              <a:rPr kumimoji="1" lang="zh-CN" altLang="en-US"/>
              <a:t>    &lt;groupId&gt;org.apache.shenyu&lt;/groupId&gt;</a:t>
            </a:r>
            <a:endParaRPr kumimoji="1" lang="zh-CN" altLang="en-US"/>
          </a:p>
          <a:p>
            <a:r>
              <a:rPr kumimoji="1" lang="zh-CN" altLang="en-US"/>
              <a:t>    &lt;artifactId&gt;shenyu-examples-plugin-wasm&lt;/artifactId&gt;</a:t>
            </a:r>
            <a:endParaRPr kumimoji="1" lang="zh-CN" altLang="en-US"/>
          </a:p>
          <a:p>
            <a:r>
              <a:rPr kumimoji="1" lang="zh-CN" altLang="en-US"/>
              <a:t>    &lt;version&gt;${</a:t>
            </a:r>
            <a:r>
              <a:rPr kumimoji="1" lang="en-US" altLang="zh-CN"/>
              <a:t>shenyu</a:t>
            </a:r>
            <a:r>
              <a:rPr kumimoji="1" lang="zh-CN" altLang="en-US"/>
              <a:t>.version}&lt;/version&gt;</a:t>
            </a:r>
            <a:endParaRPr kumimoji="1" lang="zh-CN" altLang="en-US"/>
          </a:p>
          <a:p>
            <a:r>
              <a:rPr kumimoji="1" lang="zh-CN" altLang="en-US"/>
              <a:t>&lt;/dependency&gt;</a:t>
            </a:r>
            <a:endParaRPr kumimoji="1" lang="zh-CN" altLang="en-US"/>
          </a:p>
          <a:p>
            <a:r>
              <a:rPr kumimoji="1" lang="en-US" altLang="zh-CN"/>
              <a:t>2. Then rebuild and restart </a:t>
            </a:r>
            <a:r>
              <a:rPr kumimoji="1" lang="en-US" altLang="zh-CN">
                <a:sym typeface="+mn-ea"/>
              </a:rPr>
              <a:t>shenyu-bootstrap</a:t>
            </a:r>
            <a:endParaRPr kumimoji="1" lang="zh-CN" altLang="en-US"/>
          </a:p>
          <a:p>
            <a:r>
              <a:rPr kumimoji="1" lang="en-US" altLang="zh-CN">
                <a:sym typeface="+mn-ea"/>
              </a:rPr>
              <a:t>see PR</a:t>
            </a:r>
            <a:r>
              <a:rPr kumimoji="1" lang="zh-CN" altLang="en-US">
                <a:sym typeface="+mn-ea"/>
              </a:rPr>
              <a:t>：https://github.com/apache/shenyu/pull/5595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F</a:t>
            </a:r>
            <a:r>
              <a:rPr kumimoji="1" lang="zh-CN" altLang="en-US">
                <a:sym typeface="+mn-ea"/>
              </a:rPr>
              <a:t>lop</a:t>
            </a:r>
            <a:endParaRPr kumimoji="1" lang="zh-CN" altLang="en-US"/>
          </a:p>
        </p:txBody>
      </p:sp>
      <p:sp>
        <p:nvSpPr>
          <p:cNvPr id="7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8956020" y="3578225"/>
            <a:ext cx="3107690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>
                <a:sym typeface="+mn-ea"/>
              </a:rPr>
              <a:t>The Rust crates does not fully support WASI</a:t>
            </a:r>
            <a:r>
              <a:rPr kumimoji="1" lang="en-US" altLang="zh-CN">
                <a:sym typeface="+mn-ea"/>
              </a:rPr>
              <a:t>.</a:t>
            </a:r>
            <a:endParaRPr kumimoji="1" lang="en-US" altLang="zh-CN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480185" y="3578225"/>
            <a:ext cx="16567150" cy="919861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F</a:t>
            </a:r>
            <a:r>
              <a:rPr kumimoji="1" lang="zh-CN" altLang="en-US">
                <a:sym typeface="+mn-ea"/>
              </a:rPr>
              <a:t>lop</a:t>
            </a:r>
            <a:endParaRPr kumimoji="1" lang="zh-CN" altLang="en-US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80185" y="3578225"/>
            <a:ext cx="14927580" cy="9198610"/>
          </a:xfrm>
          <a:prstGeom prst="rect">
            <a:avLst/>
          </a:prstGeom>
        </p:spPr>
      </p:pic>
      <p:sp>
        <p:nvSpPr>
          <p:cNvPr id="7" name="文本占位符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8956020" y="3578225"/>
            <a:ext cx="3107690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>
                <a:sym typeface="+mn-ea"/>
              </a:rPr>
              <a:t>The Rust stdlib does not fully support WASI</a:t>
            </a:r>
            <a:r>
              <a:rPr kumimoji="1" lang="en-US" altLang="zh-CN">
                <a:sym typeface="+mn-ea"/>
              </a:rPr>
              <a:t>.</a:t>
            </a:r>
            <a:endParaRPr kumimoji="1"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About Apache ShenYu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7693005" y="4152900"/>
            <a:ext cx="4283710" cy="5410200"/>
          </a:xfrm>
        </p:spPr>
        <p:txBody>
          <a:bodyPr/>
          <a:lstStyle/>
          <a:p>
            <a:r>
              <a:rPr kumimoji="1" lang="zh-CN" altLang="en-US"/>
              <a:t>Apache ShenYu is a Java native API Gateway for service proxy, protocol conversion and API governance.</a:t>
            </a:r>
            <a:endParaRPr kumimoji="1" lang="zh-CN" altLang="en-US"/>
          </a:p>
        </p:txBody>
      </p:sp>
      <p:pic>
        <p:nvPicPr>
          <p:cNvPr id="4" name="Picture 3" descr="shenyu-architecture-3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3578225"/>
            <a:ext cx="15128240" cy="905891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F</a:t>
            </a:r>
            <a:r>
              <a:rPr kumimoji="1" lang="zh-CN" altLang="en-US">
                <a:sym typeface="+mn-ea"/>
              </a:rPr>
              <a:t>lop</a:t>
            </a:r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80185" y="3578225"/>
            <a:ext cx="16884015" cy="9198610"/>
          </a:xfrm>
          <a:prstGeom prst="rect">
            <a:avLst/>
          </a:prstGeom>
        </p:spPr>
      </p:pic>
      <p:sp>
        <p:nvSpPr>
          <p:cNvPr id="5" name="文本占位符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8956020" y="3578225"/>
            <a:ext cx="3107690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>
                <a:sym typeface="+mn-ea"/>
              </a:rPr>
              <a:t>Unable to load </a:t>
            </a:r>
            <a:r>
              <a:rPr kumimoji="1" lang="en-US" altLang="zh-CN">
                <a:sym typeface="+mn-ea"/>
              </a:rPr>
              <a:t>the </a:t>
            </a:r>
            <a:r>
              <a:rPr kumimoji="1" lang="zh-CN" altLang="en-US">
                <a:sym typeface="+mn-ea"/>
              </a:rPr>
              <a:t>WASM file</a:t>
            </a:r>
            <a:r>
              <a:rPr kumimoji="1" lang="en-US" altLang="zh-CN">
                <a:sym typeface="+mn-ea"/>
              </a:rPr>
              <a:t>.</a:t>
            </a:r>
            <a:endParaRPr kumimoji="1" lang="en-US" altLang="zh-C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F</a:t>
            </a:r>
            <a:r>
              <a:rPr kumimoji="1" lang="zh-CN" altLang="en-US"/>
              <a:t>lop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8956020" y="3578225"/>
            <a:ext cx="3107690" cy="7200265"/>
          </a:xfrm>
        </p:spPr>
        <p:txBody>
          <a:bodyPr/>
          <a:lstStyle/>
          <a:p>
            <a:r>
              <a:rPr kumimoji="1" lang="zh-CN" altLang="en-US"/>
              <a:t>The WASM file did not run as expected</a:t>
            </a:r>
            <a:r>
              <a:rPr kumimoji="1" lang="en-US" altLang="zh-CN"/>
              <a:t>.</a:t>
            </a:r>
            <a:endParaRPr kumimoji="1" lang="en-US" altLang="zh-CN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80185" y="3578225"/>
            <a:ext cx="16679545" cy="918464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Future WASI</a:t>
            </a:r>
            <a:endParaRPr kumimoji="1" lang="en-US" altLang="zh-CN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5800" cy="7200265"/>
          </a:xfrm>
        </p:spPr>
        <p:txBody>
          <a:bodyPr/>
          <a:lstStyle/>
          <a:p>
            <a:endParaRPr kumimoji="1" lang="en-US" altLang="zh-CN" sz="2800"/>
          </a:p>
        </p:txBody>
      </p:sp>
      <p:sp>
        <p:nvSpPr>
          <p:cNvPr id="6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2696825" y="3578225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800"/>
              <a:t>//</a:t>
            </a:r>
            <a:endParaRPr kumimoji="1" lang="en-US" altLang="zh-CN" sz="2800"/>
          </a:p>
        </p:txBody>
      </p:sp>
      <p:pic>
        <p:nvPicPr>
          <p:cNvPr id="7" name="Picture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681345" y="3578225"/>
            <a:ext cx="13020675" cy="9321165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Future WASI</a:t>
            </a:r>
            <a:endParaRPr kumimoji="1" lang="en-US" altLang="zh-CN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5800" cy="7200265"/>
          </a:xfrm>
        </p:spPr>
        <p:txBody>
          <a:bodyPr/>
          <a:lstStyle/>
          <a:p>
            <a:endParaRPr kumimoji="1" lang="en-US" altLang="zh-CN" sz="2800"/>
          </a:p>
        </p:txBody>
      </p:sp>
      <p:sp>
        <p:nvSpPr>
          <p:cNvPr id="6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2696825" y="3578225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800"/>
              <a:t>//</a:t>
            </a:r>
            <a:endParaRPr kumimoji="1" lang="en-US" altLang="zh-CN" sz="2800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751830" y="3578225"/>
            <a:ext cx="12880340" cy="9229725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>
                <a:sym typeface="+mn-ea"/>
              </a:rPr>
              <a:t>Question&amp;Answer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/>
              <a:t>The links to friendship projects are as follows:</a:t>
            </a:r>
            <a:endParaRPr kumimoji="1" lang="en-US" altLang="zh-CN"/>
          </a:p>
          <a:p>
            <a:r>
              <a:rPr kumimoji="1" lang="en-US" altLang="zh-CN"/>
              <a:t>https://github.com/acl-dev/open-coroutine</a:t>
            </a:r>
            <a:endParaRPr kumimoji="1" lang="en-US" altLang="zh-CN"/>
          </a:p>
          <a:p>
            <a:r>
              <a:rPr kumimoji="1" lang="en-US" altLang="zh-CN"/>
              <a:t>https://github.com/acl-dev/acl</a:t>
            </a:r>
            <a:endParaRPr kumimoji="1" lang="en-US" altLang="zh-CN"/>
          </a:p>
          <a:p>
            <a:r>
              <a:rPr kumimoji="1" lang="en-US" altLang="zh-CN"/>
              <a:t>https://github.com/alibaba/arthas</a:t>
            </a:r>
            <a:endParaRPr kumimoji="1" lang="en-US" altLang="zh-CN"/>
          </a:p>
          <a:p>
            <a:r>
              <a:rPr kumimoji="1" lang="en-US" altLang="zh-CN">
                <a:sym typeface="+mn-ea"/>
              </a:rPr>
              <a:t>https://github.com/bytedance/monoio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https://github.com/dromara/dynamic-tp</a:t>
            </a:r>
            <a:endParaRPr kumimoji="1" lang="en-US" altLang="zh-CN"/>
          </a:p>
          <a:p>
            <a:r>
              <a:rPr kumimoji="1" lang="en-US" altLang="zh-CN"/>
              <a:t>https://github.com/apache/dubbo-spi-extensions</a:t>
            </a:r>
            <a:endParaRPr kumimoji="1" lang="en-US" altLang="zh-CN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嘉宾姓名 / Title"/>
          <p:cNvSpPr txBox="1"/>
          <p:nvPr/>
        </p:nvSpPr>
        <p:spPr>
          <a:xfrm>
            <a:off x="1750490" y="7953360"/>
            <a:ext cx="20957109" cy="729770"/>
          </a:xfrm>
          <a:prstGeom prst="rect">
            <a:avLst/>
          </a:prstGeom>
        </p:spPr>
        <p:txBody>
          <a:bodyPr lIns="45719" tIns="45719" rIns="45719" bIns="45719" anchor="ctr">
            <a:noAutofit/>
          </a:bodyPr>
          <a:lstStyle>
            <a:lvl1pPr marL="228600" indent="-228600" algn="l" defTabSz="2438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3200" b="0" i="0" kern="1200" spc="64">
                <a:solidFill>
                  <a:srgbClr val="FFFFFF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GB" sz="4400" dirty="0" err="1">
                <a:solidFill>
                  <a:srgbClr val="EB9E43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zhangzicheng@apache.org</a:t>
            </a:r>
            <a:endParaRPr lang="en-US" altLang="en-GB" sz="4400" dirty="0" err="1">
              <a:solidFill>
                <a:srgbClr val="EB9E43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  <a:p>
            <a:pPr marL="0" indent="0" algn="ctr">
              <a:buNone/>
            </a:pPr>
            <a:r>
              <a:rPr lang="en-US" altLang="en-GB" sz="4400" dirty="0" err="1">
                <a:solidFill>
                  <a:srgbClr val="EB9E43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https://github.com/loongs-zhang/ACOCA2024-PlayWithWASM</a:t>
            </a:r>
            <a:endParaRPr lang="en-US" altLang="en-GB" sz="4400" dirty="0" err="1">
              <a:solidFill>
                <a:srgbClr val="EB9E43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GB" altLang="zh-CN" sz="9600" dirty="0"/>
              <a:t>Thanks</a:t>
            </a:r>
            <a:endParaRPr lang="en-GB" altLang="zh-CN" sz="9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Apache ShenYu Features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21600160" cy="7790815"/>
          </a:xfrm>
        </p:spPr>
        <p:txBody>
          <a:bodyPr/>
          <a:lstStyle/>
          <a:p>
            <a:r>
              <a:rPr kumimoji="1" lang="zh-CN" altLang="en-US"/>
              <a:t>* Proxy: Support for Apache® Dubbo™, Spring Cloud, gRPC, Motan, SOFA, TARS, WebSocket, MQTT</a:t>
            </a:r>
            <a:endParaRPr kumimoji="1" lang="zh-CN" altLang="en-US"/>
          </a:p>
          <a:p>
            <a:r>
              <a:rPr kumimoji="1" lang="zh-CN" altLang="en-US"/>
              <a:t>* Security: Sign, OAuth 2.0, JSON Web Tokens, WAF plugin</a:t>
            </a:r>
            <a:endParaRPr kumimoji="1" lang="zh-CN" altLang="en-US"/>
          </a:p>
          <a:p>
            <a:r>
              <a:rPr kumimoji="1" lang="zh-CN" altLang="en-US"/>
              <a:t>* API governance: Request, response, parameter mapping, RateLimiter plugin</a:t>
            </a:r>
            <a:endParaRPr kumimoji="1" lang="zh-CN" altLang="en-US"/>
          </a:p>
          <a:p>
            <a:r>
              <a:rPr kumimoji="1" lang="zh-CN" altLang="en-US"/>
              <a:t>* Observability: Tracing, metrics, logging plugin</a:t>
            </a:r>
            <a:endParaRPr kumimoji="1" lang="zh-CN" altLang="en-US"/>
          </a:p>
          <a:p>
            <a:r>
              <a:rPr kumimoji="1" lang="zh-CN" altLang="en-US"/>
              <a:t>* Dashboard: Dynamic traffic control, visual backend for user menu permissions</a:t>
            </a:r>
            <a:endParaRPr kumimoji="1" lang="zh-CN" altLang="en-US"/>
          </a:p>
          <a:p>
            <a:r>
              <a:rPr kumimoji="1" lang="zh-CN" altLang="en-US"/>
              <a:t>* Extensions: Plugin hot-swapping, dynamic loading</a:t>
            </a:r>
            <a:endParaRPr kumimoji="1" lang="zh-CN" altLang="en-US"/>
          </a:p>
          <a:p>
            <a:r>
              <a:rPr kumimoji="1" lang="zh-CN" altLang="en-US"/>
              <a:t>* Cluster: NGINX, Docker, Kubernetes</a:t>
            </a:r>
            <a:endParaRPr kumimoji="1" lang="zh-CN" altLang="en-US"/>
          </a:p>
          <a:p>
            <a:r>
              <a:rPr kumimoji="1" lang="zh-CN" altLang="en-US"/>
              <a:t>* Language: provides .NET, Python, Go, Java client for API register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About Me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21600160" cy="605028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https://github.com/loongs-zhang</a:t>
            </a:r>
            <a:endParaRPr kumimoji="1" lang="en-US" altLang="zh-CN"/>
          </a:p>
          <a:p>
            <a:r>
              <a:rPr kumimoji="1" lang="en-US" altLang="zh-CN"/>
              <a:t>Apache ShenYu PMC</a:t>
            </a:r>
            <a:endParaRPr kumimoji="1" lang="en-US" altLang="zh-CN"/>
          </a:p>
          <a:p>
            <a:r>
              <a:rPr kumimoji="1" lang="en-US" altLang="zh-CN">
                <a:sym typeface="+mn-ea"/>
              </a:rPr>
              <a:t>The founder of </a:t>
            </a:r>
            <a:r>
              <a:rPr kumimoji="1" lang="en-US" altLang="zh-CN">
                <a:sym typeface="+mn-ea"/>
              </a:rPr>
              <a:t>open-coroutine</a:t>
            </a:r>
            <a:r>
              <a:rPr kumimoji="1" lang="en-US" altLang="zh-CN">
                <a:sym typeface="+mn-ea"/>
              </a:rPr>
              <a:t> project</a:t>
            </a:r>
            <a:endParaRPr kumimoji="1" lang="en-US" altLang="zh-CN"/>
          </a:p>
          <a:p>
            <a:r>
              <a:rPr kumimoji="1" lang="en-US" altLang="zh-CN"/>
              <a:t>Contributes in shenyu/dynamic-tp/monoio</a:t>
            </a:r>
            <a:r>
              <a:rPr kumimoji="1" lang="en-US" altLang="zh-CN">
                <a:sym typeface="+mn-ea"/>
              </a:rPr>
              <a:t>/dubbo</a:t>
            </a:r>
            <a:endParaRPr kumimoji="1" lang="en-US" altLang="zh-CN"/>
          </a:p>
          <a:p>
            <a:r>
              <a:rPr kumimoji="1" lang="en-US" altLang="zh-CN"/>
              <a:t>Java&amp;Rust developer</a:t>
            </a:r>
            <a:endParaRPr kumimoji="1" lang="en-US" altLang="zh-CN"/>
          </a:p>
          <a:p>
            <a:r>
              <a:rPr kumimoji="1" lang="en-US" altLang="zh-CN"/>
              <a:t>One of the creators of </a:t>
            </a:r>
            <a:r>
              <a:rPr kumimoji="1" lang="en-US" altLang="zh-CN"/>
              <a:t>arthas vmtool</a:t>
            </a:r>
            <a:endParaRPr kumimoji="1" lang="en-US" altLang="zh-CN"/>
          </a:p>
          <a:p>
            <a:r>
              <a:rPr kumimoji="1" lang="en-US" altLang="zh-CN"/>
              <a:t>Created MemorySafeLinkedBlockingQueue</a:t>
            </a:r>
            <a:endParaRPr kumimoji="1" lang="en-US" altLang="zh-CN"/>
          </a:p>
        </p:txBody>
      </p:sp>
      <p:pic>
        <p:nvPicPr>
          <p:cNvPr id="5" name="Picture 4" descr="zz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2720" y="3003550"/>
            <a:ext cx="5348605" cy="7199630"/>
          </a:xfrm>
          <a:prstGeom prst="rect">
            <a:avLst/>
          </a:prstGeom>
        </p:spPr>
      </p:pic>
      <p:pic>
        <p:nvPicPr>
          <p:cNvPr id="7" name="Picture 6" descr="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6215" y="1532890"/>
            <a:ext cx="5325110" cy="10960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GB" altLang="zh-CN" sz="9600" dirty="0"/>
              <a:t>Motivation</a:t>
            </a:r>
            <a:endParaRPr lang="en-GB" altLang="zh-CN" sz="9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Why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7693005" y="4152900"/>
            <a:ext cx="4945380" cy="5410200"/>
          </a:xfrm>
        </p:spPr>
        <p:txBody>
          <a:bodyPr/>
          <a:lstStyle/>
          <a:p>
            <a:r>
              <a:rPr kumimoji="1" lang="en-US" altLang="zh-CN"/>
              <a:t>ShenYu has good extensibility in the Java. However, we can’t extend ShenYu plugin in languages other than Java.</a:t>
            </a:r>
            <a:endParaRPr kumimoji="1" lang="en-US" altLang="zh-CN"/>
          </a:p>
        </p:txBody>
      </p:sp>
      <p:pic>
        <p:nvPicPr>
          <p:cNvPr id="4" name="Picture 3" descr="shenyu-architecture-3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3578225"/>
            <a:ext cx="15128240" cy="90589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GB" altLang="zh-CN" sz="9600" dirty="0"/>
              <a:t>Solution</a:t>
            </a:r>
            <a:endParaRPr lang="en-GB" altLang="zh-CN" sz="96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TABLE_ENDDRAG_ORIGIN_RECT" val="1515*352"/>
  <p:tag name="TABLE_ENDDRAG_RECT" val="116*465*1515*352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 w="12700">
          <a:miter lim="400000"/>
        </a:ln>
      </a:spPr>
      <a:bodyPr lIns="50800" tIns="50800" rIns="50800" bIns="50800">
        <a:spAutoFit/>
      </a:bodyPr>
      <a:lstStyle>
        <a:defPPr marL="0" marR="0" indent="0" algn="l" defTabSz="457200" rtl="0" eaLnBrk="1" fontAlgn="auto" latinLnBrk="0" hangingPunct="1">
          <a:lnSpc>
            <a:spcPct val="14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200" b="0" i="0" u="none" strike="noStrike" kern="0" cap="none" spc="336" normalizeH="0" baseline="0" noProof="0" dirty="0" smtClean="0">
            <a:ln>
              <a:noFill/>
            </a:ln>
            <a:solidFill>
              <a:srgbClr val="FFFFFF"/>
            </a:solidFill>
            <a:effectLst/>
            <a:uLnTx/>
            <a:uFillTx/>
            <a:latin typeface="OPPOSans L"/>
            <a:ea typeface="OPPOSans L"/>
            <a:cs typeface="OPPOSans L"/>
            <a:sym typeface="OPPOSans L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 w="12700">
          <a:miter lim="400000"/>
        </a:ln>
      </a:spPr>
      <a:bodyPr lIns="50800" tIns="50800" rIns="50800" bIns="50800">
        <a:spAutoFit/>
      </a:bodyPr>
      <a:lstStyle>
        <a:defPPr marL="0" marR="0" indent="0" algn="l" defTabSz="457200" rtl="0" eaLnBrk="1" fontAlgn="auto" latinLnBrk="0" hangingPunct="1">
          <a:lnSpc>
            <a:spcPct val="14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200" b="0" i="0" u="none" strike="noStrike" kern="0" cap="none" spc="336" normalizeH="0" baseline="0" noProof="0" dirty="0" smtClean="0">
            <a:ln>
              <a:noFill/>
            </a:ln>
            <a:solidFill>
              <a:srgbClr val="FFFFFF"/>
            </a:solidFill>
            <a:effectLst/>
            <a:uLnTx/>
            <a:uFillTx/>
            <a:latin typeface="OPPOSans L"/>
            <a:ea typeface="OPPOSans L"/>
            <a:cs typeface="OPPOSans L"/>
            <a:sym typeface="OPPOSans L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8681</Words>
  <Application>WPS Presentation</Application>
  <PresentationFormat>自定义</PresentationFormat>
  <Paragraphs>409</Paragraphs>
  <Slides>45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45</vt:i4>
      </vt:variant>
    </vt:vector>
  </HeadingPairs>
  <TitlesOfParts>
    <vt:vector size="69" baseType="lpstr">
      <vt:lpstr>Arial</vt:lpstr>
      <vt:lpstr>宋体</vt:lpstr>
      <vt:lpstr>Wingdings</vt:lpstr>
      <vt:lpstr>Helvetica Neue</vt:lpstr>
      <vt:lpstr>OPPOSans L</vt:lpstr>
      <vt:lpstr>Thonburi</vt:lpstr>
      <vt:lpstr>OPPOSans B</vt:lpstr>
      <vt:lpstr>OPPOSans B</vt:lpstr>
      <vt:lpstr>苹方-简</vt:lpstr>
      <vt:lpstr>OPPOSans H</vt:lpstr>
      <vt:lpstr>OPPOSans R</vt:lpstr>
      <vt:lpstr>OPPOSans H</vt:lpstr>
      <vt:lpstr>OPPOSans L</vt:lpstr>
      <vt:lpstr>Helvetica Neue Medium</vt:lpstr>
      <vt:lpstr>OPPOSans M</vt:lpstr>
      <vt:lpstr>微软雅黑</vt:lpstr>
      <vt:lpstr>汉仪旗黑</vt:lpstr>
      <vt:lpstr>宋体</vt:lpstr>
      <vt:lpstr>Arial Unicode MS</vt:lpstr>
      <vt:lpstr>等线</vt:lpstr>
      <vt:lpstr>汉仪中等线KW</vt:lpstr>
      <vt:lpstr>汉仪书宋二KW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dragon-zhang</cp:lastModifiedBy>
  <cp:revision>196</cp:revision>
  <dcterms:created xsi:type="dcterms:W3CDTF">2024-07-21T15:24:54Z</dcterms:created>
  <dcterms:modified xsi:type="dcterms:W3CDTF">2024-07-21T15:24:54Z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A17769F0FC34BA27C0008966578FF2B9_42</vt:lpwstr>
  </property>
  <property fmtid="{D5CDD505-2E9C-101B-9397-08002B2CF9AE}" pid="3" name="KSOProductBuildVer">
    <vt:lpwstr>1033-6.7.1.8828</vt:lpwstr>
  </property>
</Properties>
</file>